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73" r:id="rId2"/>
    <p:sldId id="446" r:id="rId3"/>
    <p:sldId id="447" r:id="rId4"/>
    <p:sldId id="448" r:id="rId5"/>
    <p:sldId id="440" r:id="rId6"/>
    <p:sldId id="444" r:id="rId7"/>
    <p:sldId id="443" r:id="rId8"/>
    <p:sldId id="449" r:id="rId9"/>
    <p:sldId id="445" r:id="rId10"/>
    <p:sldId id="432" r:id="rId11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arianne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8"/>
    <a:srgbClr val="FCE4D4"/>
    <a:srgbClr val="00ABB4"/>
    <a:srgbClr val="F9D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9F7DCB-EA8A-DDE7-38DD-CCE71A183C03}">
  <a:tblStyle styleId="{159F7DCB-EA8A-DDE7-38DD-CCE71A183C03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89" d="100"/>
          <a:sy n="89" d="100"/>
        </p:scale>
        <p:origin x="7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Feuil1!$A$2:$C$10</cx:f>
        <cx:lvl ptCount="9"/>
        <cx:lvl ptCount="9">
          <cx:pt idx="0">EMI</cx:pt>
          <cx:pt idx="1">Sensibilisation</cx:pt>
          <cx:pt idx="2">Formation</cx:pt>
          <cx:pt idx="3">Outillage</cx:pt>
          <cx:pt idx="4">Echanges plateformes</cx:pt>
          <cx:pt idx="5">Echanges médias</cx:pt>
          <cx:pt idx="6">Exposition publique</cx:pt>
          <cx:pt idx="7">Dénonciation officielle</cx:pt>
          <cx:pt idx="8">Sanctions</cx:pt>
        </cx:lvl>
        <cx:lvl ptCount="9">
          <cx:pt idx="0">Avant une IO</cx:pt>
          <cx:pt idx="1">Avant une IO</cx:pt>
          <cx:pt idx="2">Avant une IO</cx:pt>
          <cx:pt idx="3">Avant une IO</cx:pt>
          <cx:pt idx="4">Après une IO</cx:pt>
          <cx:pt idx="5">Après une IO</cx:pt>
          <cx:pt idx="6">Après une IO</cx:pt>
          <cx:pt idx="7">Après une IO</cx:pt>
          <cx:pt idx="8">Après une IO</cx:pt>
        </cx:lvl>
      </cx:strDim>
      <cx:numDim type="size">
        <cx:f>Feuil1!$D$2:$D$10</cx:f>
        <cx:lvl ptCount="9" formatCode="Standard">
          <cx:pt idx="0">25</cx:pt>
          <cx:pt idx="1">25</cx:pt>
          <cx:pt idx="2">25</cx:pt>
          <cx:pt idx="3">25</cx:pt>
          <cx:pt idx="4">20</cx:pt>
          <cx:pt idx="5">20</cx:pt>
          <cx:pt idx="6">20</cx:pt>
          <cx:pt idx="7">20</cx:pt>
          <cx:pt idx="8">20</cx:pt>
        </cx:lvl>
      </cx:numDim>
    </cx:data>
  </cx:chartData>
  <cx:chart>
    <cx:plotArea>
      <cx:plotAreaRegion>
        <cx:plotSurface>
          <cx:spPr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cx:spPr>
        </cx:plotSurface>
        <cx:series layoutId="sunburst" uniqueId="{A5DFBDDC-B081-498C-8061-92001441DB55}">
          <cx:tx>
            <cx:txData>
              <cx:f>Feuil1!$D$1</cx:f>
              <cx:v>Série 1</cx:v>
            </cx:txData>
          </cx:tx>
          <cx:spPr>
            <a:solidFill>
              <a:srgbClr val="009099"/>
            </a:solidFill>
          </cx:spPr>
          <cx:dataPt idx="1">
            <cx:spPr>
              <a:solidFill>
                <a:srgbClr val="009099">
                  <a:alpha val="30000"/>
                </a:srgbClr>
              </a:solidFill>
            </cx:spPr>
          </cx:dataPt>
          <cx:dataPt idx="2">
            <cx:spPr>
              <a:solidFill>
                <a:srgbClr val="009099">
                  <a:alpha val="50000"/>
                </a:srgbClr>
              </a:solidFill>
            </cx:spPr>
          </cx:dataPt>
          <cx:dataPt idx="3">
            <cx:spPr>
              <a:solidFill>
                <a:srgbClr val="00A0A8"/>
              </a:solidFill>
            </cx:spPr>
          </cx:dataPt>
          <cx:dataPt idx="5">
            <cx:spPr>
              <a:solidFill>
                <a:srgbClr val="F3A36D"/>
              </a:solidFill>
            </cx:spPr>
          </cx:dataPt>
          <cx:dataPt idx="6">
            <cx:spPr>
              <a:solidFill>
                <a:srgbClr val="FCE4D4"/>
              </a:solidFill>
            </cx:spPr>
          </cx:dataPt>
          <cx:dataPt idx="7">
            <cx:spPr>
              <a:solidFill>
                <a:srgbClr val="FAD9C2"/>
              </a:solidFill>
            </cx:spPr>
          </cx:dataPt>
          <cx:dataPt idx="8">
            <cx:spPr>
              <a:solidFill>
                <a:srgbClr val="F8CAAA"/>
              </a:solidFill>
            </cx:spPr>
          </cx:dataPt>
          <cx:dataPt idx="9">
            <cx:spPr>
              <a:solidFill>
                <a:srgbClr val="F6BE98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100">
                    <a:solidFill>
                      <a:schemeClr val="tx1"/>
                    </a:solidFill>
                    <a:latin typeface="Marianne" panose="02000000000000000000" pitchFamily="2" charset="0"/>
                    <a:ea typeface="Marianne" panose="02000000000000000000" pitchFamily="2" charset="0"/>
                    <a:cs typeface="Marianne" panose="02000000000000000000" pitchFamily="2" charset="0"/>
                  </a:defRPr>
                </a:pPr>
                <a:endParaRPr lang="fr-FR" sz="1100" b="0" i="0" u="none" strike="noStrike" baseline="0">
                  <a:solidFill>
                    <a:schemeClr val="tx1"/>
                  </a:solidFill>
                  <a:latin typeface="Marianne" panose="02000000000000000000" pitchFamily="2" charset="0"/>
                </a:endParaRPr>
              </a:p>
            </cx:txPr>
            <cx:visibility seriesName="0" categoryName="1" value="0"/>
            <cx:separator>, </cx:separator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fr-FR" sz="1100" b="0" i="0" u="none" strike="noStrike" baseline="0">
                      <a:solidFill>
                        <a:schemeClr val="tx1"/>
                      </a:solidFill>
                      <a:latin typeface="Marianne" panose="02000000000000000000" pitchFamily="2" charset="0"/>
                    </a:rPr>
                    <a:t>EMI</a:t>
                  </a:r>
                </a:p>
              </cx:txPr>
              <cx:visibility seriesName="0" categoryName="1" value="0"/>
              <cx:separator>, </cx:separato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fr-FR" sz="1000" b="0" i="0" u="none" strike="noStrike" baseline="0">
                      <a:solidFill>
                        <a:schemeClr val="tx1"/>
                      </a:solidFill>
                      <a:latin typeface="Marianne" panose="02000000000000000000" pitchFamily="2" charset="0"/>
                    </a:rPr>
                    <a:t>Dénonciation officielle</a:t>
                  </a:r>
                </a:p>
              </cx:txPr>
              <cx:visibility seriesName="0" categoryName="1" value="0"/>
              <cx:separator>, </cx:separator>
            </cx:dataLabel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0BC314-EC26-4C94-A174-0F419ABBECEC}" type="datetimeFigureOut">
              <a:rPr lang="fr-FR"/>
              <a:t>29/11/2025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70206FC-D4A5-4183-BA06-0B2D82766621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70206FC-D4A5-4183-BA06-0B2D82766621}" type="slidenum">
              <a:rPr lang="fr-FR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70206FC-D4A5-4183-BA06-0B2D82766621}" type="slidenum">
              <a:rPr lang="fr-FR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54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70206FC-D4A5-4183-BA06-0B2D82766621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70206FC-D4A5-4183-BA06-0B2D82766621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229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70206FC-D4A5-4183-BA06-0B2D82766621}" type="slidenum">
              <a:rPr lang="fr-FR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735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70206FC-D4A5-4183-BA06-0B2D82766621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373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70206FC-D4A5-4183-BA06-0B2D82766621}" type="slidenum">
              <a:rPr lang="fr-FR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55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30CA940-8262-0F90-607E-088A623DA7DB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025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427734"/>
            <a:ext cx="8424000" cy="2005191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>
                <a:solidFill>
                  <a:srgbClr val="009099"/>
                </a:solidFill>
              </a:defRPr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98221-35EF-134F-B87A-568DECC70F29}" type="datetime1">
              <a:rPr lang="fr-FR" cap="all"/>
              <a:t>29/11/2025</a:t>
            </a:fld>
            <a:endParaRPr lang="fr-FR" cap="all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692000" y="27804"/>
            <a:ext cx="1664196" cy="1664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 extrusionOk="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ZoneTexte 2"/>
          <p:cNvSpPr txBox="1"/>
          <p:nvPr userDrawn="1"/>
        </p:nvSpPr>
        <p:spPr bwMode="auto">
          <a:xfrm>
            <a:off x="0" y="771550"/>
            <a:ext cx="9144000" cy="3744416"/>
          </a:xfrm>
          <a:prstGeom prst="rect">
            <a:avLst/>
          </a:prstGeom>
          <a:solidFill>
            <a:srgbClr val="009099"/>
          </a:solidFill>
        </p:spPr>
        <p:txBody>
          <a:bodyPr wrap="square" rtlCol="0" anchor="ctr" anchorCtr="0">
            <a:noAutofit/>
          </a:bodyPr>
          <a:lstStyle/>
          <a:p>
            <a:pPr>
              <a:defRPr/>
            </a:pPr>
            <a:endParaRPr lang="fr-FR" sz="2400" b="1">
              <a:solidFill>
                <a:schemeClr val="bg1"/>
              </a:solidFill>
              <a:latin typeface="Marianne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rcRect r="15932"/>
          <a:stretch/>
        </p:blipFill>
        <p:spPr bwMode="auto">
          <a:xfrm>
            <a:off x="7596336" y="483518"/>
            <a:ext cx="1547664" cy="1862332"/>
          </a:xfrm>
          <a:prstGeom prst="rect">
            <a:avLst/>
          </a:prstGeom>
        </p:spPr>
      </p:pic>
      <p:sp>
        <p:nvSpPr>
          <p:cNvPr id="9" name="Espace réservé du numéro de diapositive 4"/>
          <p:cNvSpPr txBox="1"/>
          <p:nvPr userDrawn="1"/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>
              <a:defRPr sz="75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/ sous-titre /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  <a:p>
            <a:pPr lvl="0">
              <a:defRPr/>
            </a:pPr>
            <a:endParaRPr lang="fr-FR"/>
          </a:p>
        </p:txBody>
      </p:sp>
      <p:sp>
        <p:nvSpPr>
          <p:cNvPr id="19" name="Titre 18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rgbClr val="009099"/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3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346137"/>
            <a:ext cx="2520000" cy="3097821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347614"/>
            <a:ext cx="2520000" cy="3076786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347614"/>
            <a:ext cx="2520000" cy="3076786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23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1C71F6-E0A6-1740-B64F-38F332886BAF}" type="datetime1">
              <a:rPr lang="fr-FR" cap="all"/>
              <a:t>29/11/2025</a:t>
            </a:fld>
            <a:endParaRPr lang="fr-FR" cap="all"/>
          </a:p>
        </p:txBody>
      </p:sp>
      <p:sp>
        <p:nvSpPr>
          <p:cNvPr id="25" name="Titre 18"/>
          <p:cNvSpPr>
            <a:spLocks noGrp="1"/>
          </p:cNvSpPr>
          <p:nvPr>
            <p:ph type="title" hasCustomPrompt="1"/>
          </p:nvPr>
        </p:nvSpPr>
        <p:spPr bwMode="auto">
          <a:xfrm>
            <a:off x="323850" y="682801"/>
            <a:ext cx="8424863" cy="539991"/>
          </a:xfrm>
        </p:spPr>
        <p:txBody>
          <a:bodyPr/>
          <a:lstStyle>
            <a:lvl1pPr>
              <a:defRPr>
                <a:solidFill>
                  <a:srgbClr val="009099"/>
                </a:solidFill>
              </a:defRPr>
            </a:lvl1pPr>
          </a:lstStyle>
          <a:p>
            <a:pPr>
              <a:defRPr/>
            </a:pPr>
            <a:r>
              <a:rPr lang="fr-FR"/>
              <a:t>Sommaire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lonnes de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23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6183FC-BA60-7C49-ABF3-B50982741576}" type="datetime1">
              <a:rPr lang="fr-FR" cap="all"/>
              <a:t>29/11/2025</a:t>
            </a:fld>
            <a:endParaRPr lang="fr-FR" cap="all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  <a:p>
            <a:pPr lvl="0">
              <a:defRPr/>
            </a:pPr>
            <a:endParaRPr lang="fr-FR"/>
          </a:p>
        </p:txBody>
      </p:sp>
      <p:sp>
        <p:nvSpPr>
          <p:cNvPr id="12" name="Titre 18"/>
          <p:cNvSpPr>
            <a:spLocks noGrp="1"/>
          </p:cNvSpPr>
          <p:nvPr>
            <p:ph type="title" hasCustomPrompt="1"/>
          </p:nvPr>
        </p:nvSpPr>
        <p:spPr bwMode="auto">
          <a:xfrm>
            <a:off x="323850" y="682801"/>
            <a:ext cx="8424863" cy="539991"/>
          </a:xfrm>
        </p:spPr>
        <p:txBody>
          <a:bodyPr/>
          <a:lstStyle>
            <a:lvl1pPr>
              <a:defRPr>
                <a:solidFill>
                  <a:srgbClr val="009099"/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635646"/>
            <a:ext cx="2556471" cy="29523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635646"/>
            <a:ext cx="2520000" cy="29523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635646"/>
            <a:ext cx="2520000" cy="29523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, sous-titre, textes 3 et image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635646"/>
            <a:ext cx="2520000" cy="29523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97CDB5-73DC-8641-8CC1-FAD9379FD627}" type="datetime1">
              <a:rPr lang="fr-FR" cap="all"/>
              <a:t>29/11/2025</a:t>
            </a:fld>
            <a:endParaRPr lang="fr-FR" cap="all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  <a:p>
            <a:pPr lvl="0">
              <a:defRPr/>
            </a:pPr>
            <a:endParaRPr lang="fr-FR"/>
          </a:p>
        </p:txBody>
      </p:sp>
      <p:sp>
        <p:nvSpPr>
          <p:cNvPr id="19" name="Titre 18"/>
          <p:cNvSpPr>
            <a:spLocks noGrp="1"/>
          </p:cNvSpPr>
          <p:nvPr>
            <p:ph type="title" hasCustomPrompt="1"/>
          </p:nvPr>
        </p:nvSpPr>
        <p:spPr bwMode="auto">
          <a:xfrm>
            <a:off x="323850" y="682801"/>
            <a:ext cx="8424863" cy="539991"/>
          </a:xfrm>
        </p:spPr>
        <p:txBody>
          <a:bodyPr/>
          <a:lstStyle>
            <a:lvl1pPr>
              <a:defRPr>
                <a:solidFill>
                  <a:srgbClr val="009099"/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5"/>
          </p:nvPr>
        </p:nvSpPr>
        <p:spPr bwMode="auto">
          <a:xfrm>
            <a:off x="3131840" y="1635646"/>
            <a:ext cx="5616624" cy="2952328"/>
          </a:xfrm>
        </p:spPr>
        <p:txBody>
          <a:bodyPr/>
          <a:lstStyle/>
          <a:p>
            <a:pPr>
              <a:defRPr/>
            </a:pPr>
            <a:r>
              <a:rPr lang="fr-FR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, sous-titre, textes 3, et graphique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635646"/>
            <a:ext cx="2520000" cy="29523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1290DD-BE4D-794B-919C-D565D1B9C67D}" type="datetime1">
              <a:rPr lang="fr-FR" cap="all"/>
              <a:t>29/11/2025</a:t>
            </a:fld>
            <a:endParaRPr lang="fr-FR" cap="all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  <a:p>
            <a:pPr lvl="0">
              <a:defRPr/>
            </a:pPr>
            <a:endParaRPr lang="fr-FR"/>
          </a:p>
        </p:txBody>
      </p:sp>
      <p:sp>
        <p:nvSpPr>
          <p:cNvPr id="19" name="Titre 18"/>
          <p:cNvSpPr>
            <a:spLocks noGrp="1"/>
          </p:cNvSpPr>
          <p:nvPr>
            <p:ph type="title" hasCustomPrompt="1"/>
          </p:nvPr>
        </p:nvSpPr>
        <p:spPr bwMode="auto">
          <a:xfrm>
            <a:off x="323850" y="682801"/>
            <a:ext cx="8424863" cy="539991"/>
          </a:xfrm>
        </p:spPr>
        <p:txBody>
          <a:bodyPr/>
          <a:lstStyle>
            <a:lvl1pPr>
              <a:defRPr>
                <a:solidFill>
                  <a:srgbClr val="009099"/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5"/>
          </p:nvPr>
        </p:nvSpPr>
        <p:spPr bwMode="auto">
          <a:xfrm>
            <a:off x="323528" y="1635662"/>
            <a:ext cx="5761038" cy="2951718"/>
          </a:xfrm>
        </p:spPr>
        <p:txBody>
          <a:bodyPr/>
          <a:lstStyle/>
          <a:p>
            <a:pPr>
              <a:defRPr/>
            </a:pPr>
            <a:r>
              <a:rPr lang="fr-FR"/>
              <a:t>Cliquez sur l'icône pour ajouter un graphique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4EA19884-7A29-DC4E-9311-A62E54788E52}" type="datetime1">
              <a:rPr lang="fr-FR"/>
              <a:t>29/11/2025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540000" y="360000"/>
            <a:ext cx="1367704" cy="13677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164288" y="252008"/>
            <a:ext cx="1547706" cy="1547706"/>
          </a:xfrm>
          <a:prstGeom prst="rect">
            <a:avLst/>
          </a:prstGeom>
        </p:spPr>
      </p:pic>
      <p:sp>
        <p:nvSpPr>
          <p:cNvPr id="9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653224"/>
            <a:ext cx="8424000" cy="1779702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3250" b="1" cap="all">
                <a:solidFill>
                  <a:srgbClr val="009099"/>
                </a:solidFill>
              </a:defRPr>
            </a:lvl1pPr>
            <a:lvl2pPr marL="92075" indent="0" algn="ctr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67644" y="123477"/>
            <a:ext cx="6408712" cy="4531966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 bwMode="auto">
          <a:xfrm>
            <a:off x="179512" y="0"/>
            <a:ext cx="1296144" cy="771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40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9"/>
          <p:cNvPicPr>
            <a:picLocks noChangeAspect="1"/>
          </p:cNvPicPr>
          <p:nvPr userDrawn="1"/>
        </p:nvPicPr>
        <p:blipFill>
          <a:blip r:embed="rId11">
            <a:lum bright="70000" contrast="-70000"/>
          </a:blip>
          <a:srcRect l="2822" t="26238" r="11748" b="25703"/>
          <a:stretch/>
        </p:blipFill>
        <p:spPr bwMode="auto">
          <a:xfrm>
            <a:off x="-348" y="0"/>
            <a:ext cx="9144347" cy="51435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347618"/>
            <a:ext cx="8424863" cy="3312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/>
          <p:cNvSpPr>
            <a:spLocks noGrp="1"/>
          </p:cNvSpPr>
          <p:nvPr>
            <p:ph type="title"/>
          </p:nvPr>
        </p:nvSpPr>
        <p:spPr bwMode="auto"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Titre 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 bwMode="auto"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58D49A-5A7A-574D-A0ED-52B5C1EFA876}" type="datetime1">
              <a:rPr lang="fr-FR" cap="all"/>
              <a:t>29/11/2025</a:t>
            </a:fld>
            <a:endParaRPr lang="fr-FR" cap="all"/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2"/>
          <a:stretch/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779163" y="73199"/>
            <a:ext cx="540000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marL="14288" indent="0" algn="l" defTabSz="914400">
        <a:lnSpc>
          <a:spcPct val="90000"/>
        </a:lnSpc>
        <a:spcBef>
          <a:spcPts val="0"/>
        </a:spcBef>
        <a:buNone/>
        <a:defRPr sz="2500" b="1">
          <a:solidFill>
            <a:srgbClr val="009099"/>
          </a:solidFill>
          <a:latin typeface="Marianne"/>
          <a:ea typeface="+mj-ea"/>
          <a:cs typeface="+mj-cs"/>
        </a:defRPr>
      </a:lvl1pPr>
    </p:titleStyle>
    <p:bodyStyle>
      <a:lvl1pPr marL="92075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400" b="0">
          <a:solidFill>
            <a:schemeClr val="tx1"/>
          </a:solidFill>
          <a:latin typeface="Marianne"/>
          <a:ea typeface="+mn-ea"/>
          <a:cs typeface="+mn-cs"/>
        </a:defRPr>
      </a:lvl1pPr>
      <a:lvl2pPr marL="351450" indent="-171450" algn="l" defTabSz="914400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/>
        <a:buChar char="•"/>
        <a:defRPr sz="1200">
          <a:solidFill>
            <a:schemeClr val="tx1"/>
          </a:solidFill>
          <a:latin typeface="Marianne"/>
          <a:ea typeface="+mn-ea"/>
          <a:cs typeface="+mn-cs"/>
        </a:defRPr>
      </a:lvl2pPr>
      <a:lvl3pPr marL="531450" indent="-17145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1000">
          <a:solidFill>
            <a:schemeClr val="tx1"/>
          </a:solidFill>
          <a:latin typeface="Marianne"/>
          <a:ea typeface="+mn-ea"/>
          <a:cs typeface="+mn-cs"/>
        </a:defRPr>
      </a:lvl3pPr>
      <a:lvl4pPr marL="711450" indent="-17145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00">
          <a:solidFill>
            <a:schemeClr val="tx1"/>
          </a:solidFill>
          <a:latin typeface="Marianne"/>
          <a:ea typeface="+mn-ea"/>
          <a:cs typeface="+mn-cs"/>
        </a:defRPr>
      </a:lvl4pPr>
      <a:lvl5pPr marL="927450" indent="-17145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700">
          <a:solidFill>
            <a:schemeClr val="tx1"/>
          </a:solidFill>
          <a:latin typeface="Marianne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>
        <a:spcBef>
          <a:spcPts val="0"/>
        </a:spcBef>
        <a:buFont typeface="Arial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BBE6E2B-F8EA-4D0E-B79D-F6F4B46B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140CD-8AED-46FF-A9A2-77308F3F39AE}" type="slidenum">
              <a:rPr lang="fr-FR" smtClean="0"/>
              <a:t>1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7B384A-EFA8-4550-9735-6470026CD3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EA19884-7A29-DC4E-9311-A62E54788E52}" type="datetime1">
              <a:rPr lang="fr-FR" smtClean="0"/>
              <a:t>29/11/2025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A61CA28-9F5C-470C-938B-B990E1F3D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190"/>
            <a:ext cx="9144001" cy="442631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F2FE725-E296-42BE-BB26-79FAE6F36BF9}"/>
              </a:ext>
            </a:extLst>
          </p:cNvPr>
          <p:cNvSpPr/>
          <p:nvPr/>
        </p:nvSpPr>
        <p:spPr>
          <a:xfrm>
            <a:off x="0" y="1509921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rtl="0"/>
            <a:r>
              <a:rPr lang="fr-FR" sz="3600" b="1" dirty="0">
                <a:solidFill>
                  <a:schemeClr val="bg1"/>
                </a:solidFill>
                <a:latin typeface="Marianne" panose="02000000000000000000" pitchFamily="2" charset="0"/>
              </a:rPr>
              <a:t>Approche française de lutte contre les ingérences numériques étrangères en contexte électoral</a:t>
            </a:r>
          </a:p>
          <a:p>
            <a:pPr algn="ctr" defTabSz="685800" rtl="0"/>
            <a:endParaRPr lang="fr-FR" sz="32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pPr algn="ctr" defTabSz="685800" rtl="0"/>
            <a:endParaRPr lang="fr-FR" sz="32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pPr algn="ctr" defTabSz="685800" rtl="0"/>
            <a:r>
              <a:rPr lang="fr-FR" sz="2800" kern="1200" dirty="0">
                <a:solidFill>
                  <a:schemeClr val="bg1"/>
                </a:solidFill>
                <a:latin typeface="Marianne" panose="02000000000000000000" pitchFamily="2" charset="0"/>
              </a:rPr>
              <a:t> VIGINUM</a:t>
            </a:r>
            <a:endParaRPr lang="fr-FR" sz="3200" kern="12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1F783E69-BFE9-4672-B0D6-7C1FC852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080" y="193540"/>
            <a:ext cx="995839" cy="25946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TLP:RED</a:t>
            </a:r>
            <a:endParaRPr lang="fr-FR" sz="788" dirty="0">
              <a:solidFill>
                <a:srgbClr val="FF0000"/>
              </a:solidFill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85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63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 bwMode="auto">
          <a:xfrm>
            <a:off x="215297" y="654536"/>
            <a:ext cx="84611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500" b="1" dirty="0">
                <a:solidFill>
                  <a:srgbClr val="009099"/>
                </a:solidFill>
                <a:latin typeface="Marianne"/>
              </a:rPr>
              <a:t>Missions de VIGINUM</a:t>
            </a:r>
            <a:endParaRPr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F204C303-4CB9-4382-9203-C96D8D1DA5D7}"/>
              </a:ext>
            </a:extLst>
          </p:cNvPr>
          <p:cNvGrpSpPr/>
          <p:nvPr/>
        </p:nvGrpSpPr>
        <p:grpSpPr>
          <a:xfrm>
            <a:off x="682193" y="3147814"/>
            <a:ext cx="7816127" cy="1442945"/>
            <a:chOff x="732992" y="3435990"/>
            <a:chExt cx="7816127" cy="1442945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DA80D52-8DD3-4616-80A5-36461C7B801A}"/>
                </a:ext>
              </a:extLst>
            </p:cNvPr>
            <p:cNvSpPr txBox="1"/>
            <p:nvPr/>
          </p:nvSpPr>
          <p:spPr>
            <a:xfrm>
              <a:off x="1052161" y="4017161"/>
              <a:ext cx="313443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000" dirty="0">
                  <a:latin typeface="Marianne "/>
                </a:rPr>
                <a:t>VIGINUM, en lien avec le SGDSN, </a:t>
              </a:r>
              <a:r>
                <a:rPr lang="fr-FR" sz="1000" b="1" dirty="0">
                  <a:solidFill>
                    <a:srgbClr val="FFE6D9"/>
                  </a:solidFill>
                  <a:latin typeface="Marianne "/>
                </a:rPr>
                <a:t>coordonne le travail interministériel </a:t>
              </a:r>
              <a:r>
                <a:rPr lang="fr-FR" sz="1000" dirty="0">
                  <a:latin typeface="Marianne "/>
                </a:rPr>
                <a:t>en matière de lutte contre les manipulations de l’information (COLMI)</a:t>
              </a:r>
            </a:p>
            <a:p>
              <a:pPr algn="just"/>
              <a:endParaRPr lang="fr-FR" sz="1000" dirty="0">
                <a:latin typeface="Marianne 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59B14F-4181-44F5-829E-0CA462F437D4}"/>
                </a:ext>
              </a:extLst>
            </p:cNvPr>
            <p:cNvSpPr/>
            <p:nvPr/>
          </p:nvSpPr>
          <p:spPr>
            <a:xfrm>
              <a:off x="5077144" y="4017160"/>
              <a:ext cx="31344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000" dirty="0">
                  <a:latin typeface="Marianne "/>
                </a:rPr>
                <a:t>VIGINUM </a:t>
              </a:r>
              <a:r>
                <a:rPr lang="fr-FR" sz="1000" b="1" dirty="0">
                  <a:solidFill>
                    <a:srgbClr val="34BAB5"/>
                  </a:solidFill>
                  <a:latin typeface="Marianne "/>
                </a:rPr>
                <a:t>contribue au niveau européen et international</a:t>
              </a:r>
              <a:r>
                <a:rPr lang="fr-FR" sz="1000" dirty="0">
                  <a:latin typeface="Marianne "/>
                </a:rPr>
                <a:t>, aux côtés du MEAE, à la lutte contre les manipulations de l’information au niveau bilatérale ou multilatéral (UE, G7, OTAN)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712F1A9-F4F6-42E0-BEDE-D5AF424CC3D2}"/>
                </a:ext>
              </a:extLst>
            </p:cNvPr>
            <p:cNvSpPr txBox="1"/>
            <p:nvPr/>
          </p:nvSpPr>
          <p:spPr>
            <a:xfrm>
              <a:off x="732992" y="3435990"/>
              <a:ext cx="78161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200" dirty="0">
                  <a:latin typeface="Marianne "/>
                </a:rPr>
                <a:t>VIGINUM a également pour mission de </a:t>
              </a:r>
              <a:r>
                <a:rPr lang="fr-FR" sz="1200" b="1" dirty="0">
                  <a:latin typeface="Marianne "/>
                </a:rPr>
                <a:t>renforcer l’écosystème national et international </a:t>
              </a:r>
              <a:r>
                <a:rPr lang="fr-FR" sz="1200" dirty="0">
                  <a:latin typeface="Marianne "/>
                </a:rPr>
                <a:t>de lutte contre les manipulations de l’information:</a:t>
              </a:r>
              <a:endParaRPr lang="fr-FR" sz="1200" dirty="0">
                <a:latin typeface="Marianne" panose="02000000000000000000" pitchFamily="2" charset="0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2425661-5EBA-430F-ACE1-5E9D53C3D301}"/>
              </a:ext>
            </a:extLst>
          </p:cNvPr>
          <p:cNvGrpSpPr/>
          <p:nvPr/>
        </p:nvGrpSpPr>
        <p:grpSpPr>
          <a:xfrm>
            <a:off x="682193" y="1328651"/>
            <a:ext cx="7816127" cy="1622808"/>
            <a:chOff x="632186" y="1364993"/>
            <a:chExt cx="7816127" cy="1622808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ED30B27-88F0-4724-A739-64C7BCDDCB8E}"/>
                </a:ext>
              </a:extLst>
            </p:cNvPr>
            <p:cNvSpPr txBox="1"/>
            <p:nvPr/>
          </p:nvSpPr>
          <p:spPr>
            <a:xfrm>
              <a:off x="632186" y="1364993"/>
              <a:ext cx="78161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200" dirty="0">
                  <a:latin typeface="Marianne "/>
                </a:rPr>
                <a:t>La mission principale de VIGINUM est de détecter et caractériser les </a:t>
              </a:r>
              <a:r>
                <a:rPr lang="fr-FR" sz="1200" b="1" dirty="0">
                  <a:latin typeface="Marianne "/>
                </a:rPr>
                <a:t>ingérences numériques étrangères </a:t>
              </a:r>
              <a:r>
                <a:rPr lang="fr-FR" sz="1200" dirty="0">
                  <a:latin typeface="Marianne "/>
                </a:rPr>
                <a:t>qui se définissent par quatre critères :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EEB2A9E-3DE3-4BF8-AF81-0EC6F538C45A}"/>
                </a:ext>
              </a:extLst>
            </p:cNvPr>
            <p:cNvSpPr txBox="1"/>
            <p:nvPr/>
          </p:nvSpPr>
          <p:spPr>
            <a:xfrm>
              <a:off x="951356" y="2038310"/>
              <a:ext cx="3004109" cy="400110"/>
            </a:xfrm>
            <a:prstGeom prst="rect">
              <a:avLst/>
            </a:prstGeom>
            <a:solidFill>
              <a:srgbClr val="FFE6D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latin typeface="Marianne "/>
                </a:rPr>
                <a:t>Contenus manifestement inexacts ou trompeurs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8B89469-E619-4B23-9130-391F4CB0F245}"/>
                </a:ext>
              </a:extLst>
            </p:cNvPr>
            <p:cNvSpPr txBox="1"/>
            <p:nvPr/>
          </p:nvSpPr>
          <p:spPr>
            <a:xfrm>
              <a:off x="5106666" y="2038310"/>
              <a:ext cx="3004109" cy="400110"/>
            </a:xfrm>
            <a:prstGeom prst="rect">
              <a:avLst/>
            </a:prstGeom>
            <a:solidFill>
              <a:srgbClr val="34BAB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latin typeface="Marianne "/>
                </a:rPr>
                <a:t>Propagation artificielle ou automatisée, massive et délibérée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AFE3D61-C309-461D-9CAD-C1DFF33D900E}"/>
                </a:ext>
              </a:extLst>
            </p:cNvPr>
            <p:cNvSpPr txBox="1"/>
            <p:nvPr/>
          </p:nvSpPr>
          <p:spPr>
            <a:xfrm>
              <a:off x="951356" y="2587691"/>
              <a:ext cx="3004109" cy="400110"/>
            </a:xfrm>
            <a:prstGeom prst="rect">
              <a:avLst/>
            </a:prstGeom>
            <a:solidFill>
              <a:srgbClr val="34BAB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latin typeface="Marianne "/>
                </a:rPr>
                <a:t>Implication directe ou indirecte d’un acteur étranger étatique ou non étatique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FCA9F06-4F26-4D9E-96C1-AA664F2F632D}"/>
                </a:ext>
              </a:extLst>
            </p:cNvPr>
            <p:cNvSpPr txBox="1"/>
            <p:nvPr/>
          </p:nvSpPr>
          <p:spPr>
            <a:xfrm>
              <a:off x="5106666" y="2587691"/>
              <a:ext cx="3004109" cy="400110"/>
            </a:xfrm>
            <a:prstGeom prst="rect">
              <a:avLst/>
            </a:prstGeom>
            <a:solidFill>
              <a:srgbClr val="FFE6D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latin typeface="Marianne "/>
                </a:rPr>
                <a:t>Atteinte aux intérêts fondamentaux de la Nation</a:t>
              </a:r>
            </a:p>
          </p:txBody>
        </p:sp>
      </p:grpSp>
      <p:sp>
        <p:nvSpPr>
          <p:cNvPr id="21" name="Zone de texte 2">
            <a:extLst>
              <a:ext uri="{FF2B5EF4-FFF2-40B4-BE49-F238E27FC236}">
                <a16:creationId xmlns:a16="http://schemas.microsoft.com/office/drawing/2014/main" id="{21D81491-4B5A-4776-AF7C-E8303F329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080" y="193540"/>
            <a:ext cx="995839" cy="25946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TLP:RED</a:t>
            </a:r>
            <a:endParaRPr lang="fr-FR" sz="788" dirty="0">
              <a:solidFill>
                <a:srgbClr val="FF0000"/>
              </a:solidFill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0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 bwMode="auto">
          <a:xfrm>
            <a:off x="215297" y="654536"/>
            <a:ext cx="84611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500" b="1" dirty="0">
                <a:solidFill>
                  <a:srgbClr val="009099"/>
                </a:solidFill>
                <a:latin typeface="Marianne"/>
              </a:rPr>
              <a:t>Cadre légal et éthique</a:t>
            </a:r>
            <a:endParaRPr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B4C9298-8424-49C6-8942-4D9481A8D8E6}"/>
              </a:ext>
            </a:extLst>
          </p:cNvPr>
          <p:cNvGrpSpPr/>
          <p:nvPr/>
        </p:nvGrpSpPr>
        <p:grpSpPr>
          <a:xfrm>
            <a:off x="2498801" y="2039557"/>
            <a:ext cx="2091455" cy="1865429"/>
            <a:chOff x="2940715" y="1973168"/>
            <a:chExt cx="1881125" cy="1865429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4DF7FECF-5BAB-4906-B1C7-32DF3E0CF07D}"/>
                </a:ext>
              </a:extLst>
            </p:cNvPr>
            <p:cNvSpPr/>
            <p:nvPr/>
          </p:nvSpPr>
          <p:spPr>
            <a:xfrm>
              <a:off x="2940715" y="1973168"/>
              <a:ext cx="1881125" cy="1865429"/>
            </a:xfrm>
            <a:prstGeom prst="ellipse">
              <a:avLst/>
            </a:prstGeom>
            <a:solidFill>
              <a:srgbClr val="FFE6D9"/>
            </a:solidFill>
            <a:ln>
              <a:solidFill>
                <a:srgbClr val="FFE6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arianne" panose="020000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97BE7A-0E09-4C6A-BC0B-027EF9B7653A}"/>
                </a:ext>
              </a:extLst>
            </p:cNvPr>
            <p:cNvSpPr/>
            <p:nvPr/>
          </p:nvSpPr>
          <p:spPr>
            <a:xfrm>
              <a:off x="2984489" y="2608050"/>
              <a:ext cx="17074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latin typeface="Marianne" panose="02000000000000000000" pitchFamily="2" charset="0"/>
                </a:rPr>
                <a:t>Décret</a:t>
              </a:r>
              <a:r>
                <a:rPr lang="en-US" b="1" dirty="0">
                  <a:latin typeface="Marianne" panose="02000000000000000000" pitchFamily="2" charset="0"/>
                </a:rPr>
                <a:t> du </a:t>
              </a:r>
            </a:p>
            <a:p>
              <a:pPr algn="ctr"/>
              <a:r>
                <a:rPr lang="en-US" b="1" dirty="0">
                  <a:latin typeface="Marianne" panose="02000000000000000000" pitchFamily="2" charset="0"/>
                </a:rPr>
                <a:t>13/07/2021</a:t>
              </a:r>
              <a:endParaRPr lang="fr-FR" b="1" dirty="0">
                <a:latin typeface="Marianne" panose="02000000000000000000" pitchFamily="2" charset="0"/>
              </a:endParaRP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2BDE5524-855A-43D8-BAE0-85B64345E586}"/>
              </a:ext>
            </a:extLst>
          </p:cNvPr>
          <p:cNvSpPr/>
          <p:nvPr/>
        </p:nvSpPr>
        <p:spPr>
          <a:xfrm>
            <a:off x="4366281" y="2064891"/>
            <a:ext cx="2094768" cy="1865429"/>
          </a:xfrm>
          <a:prstGeom prst="ellipse">
            <a:avLst/>
          </a:prstGeom>
          <a:solidFill>
            <a:srgbClr val="34BAB5">
              <a:alpha val="55000"/>
            </a:srgbClr>
          </a:solidFill>
          <a:ln>
            <a:solidFill>
              <a:srgbClr val="34BA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Marianne" panose="02000000000000000000" pitchFamily="2" charset="0"/>
              </a:rPr>
              <a:t>Décret</a:t>
            </a:r>
            <a:r>
              <a:rPr lang="en-US" b="1" dirty="0">
                <a:solidFill>
                  <a:schemeClr val="tx1"/>
                </a:solidFill>
                <a:latin typeface="Marianne" panose="02000000000000000000" pitchFamily="2" charset="0"/>
              </a:rPr>
              <a:t> du </a:t>
            </a:r>
            <a:br>
              <a:rPr lang="en-US" b="1" dirty="0">
                <a:solidFill>
                  <a:schemeClr val="tx1"/>
                </a:solidFill>
                <a:latin typeface="Marianne" panose="02000000000000000000" pitchFamily="2" charset="0"/>
              </a:rPr>
            </a:br>
            <a:r>
              <a:rPr lang="en-US" b="1" dirty="0">
                <a:solidFill>
                  <a:schemeClr val="tx1"/>
                </a:solidFill>
                <a:latin typeface="Marianne" panose="02000000000000000000" pitchFamily="2" charset="0"/>
              </a:rPr>
              <a:t>7/12/2021</a:t>
            </a:r>
            <a:endParaRPr lang="fr-FR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7185F80-20C5-4711-BF7A-0447E14A0F19}"/>
              </a:ext>
            </a:extLst>
          </p:cNvPr>
          <p:cNvGrpSpPr/>
          <p:nvPr/>
        </p:nvGrpSpPr>
        <p:grpSpPr>
          <a:xfrm>
            <a:off x="290840" y="1586860"/>
            <a:ext cx="2336944" cy="1026284"/>
            <a:chOff x="297830" y="1554695"/>
            <a:chExt cx="1995789" cy="102628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5247935-3D4C-49B6-9910-BB8B3FDEA5C4}"/>
                </a:ext>
              </a:extLst>
            </p:cNvPr>
            <p:cNvSpPr/>
            <p:nvPr/>
          </p:nvSpPr>
          <p:spPr>
            <a:xfrm>
              <a:off x="305094" y="1554695"/>
              <a:ext cx="1988525" cy="845370"/>
            </a:xfrm>
            <a:prstGeom prst="rect">
              <a:avLst/>
            </a:prstGeom>
            <a:solidFill>
              <a:srgbClr val="FFE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arianne" panose="02000000000000000000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B6BBC96-59A8-4561-8E60-F3DD3A67546C}"/>
                </a:ext>
              </a:extLst>
            </p:cNvPr>
            <p:cNvSpPr/>
            <p:nvPr/>
          </p:nvSpPr>
          <p:spPr>
            <a:xfrm>
              <a:off x="297830" y="1565316"/>
              <a:ext cx="198852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err="1">
                  <a:latin typeface="Marianne" panose="02000000000000000000" pitchFamily="2" charset="0"/>
                </a:rPr>
                <a:t>Création</a:t>
              </a:r>
              <a:r>
                <a:rPr lang="en-US" sz="1000" b="1" dirty="0">
                  <a:latin typeface="Marianne" panose="02000000000000000000" pitchFamily="2" charset="0"/>
                </a:rPr>
                <a:t> et missions de VIGINUM </a:t>
              </a:r>
              <a:r>
                <a:rPr lang="en-US" sz="1000" dirty="0" err="1">
                  <a:latin typeface="Marianne" panose="02000000000000000000" pitchFamily="2" charset="0"/>
                </a:rPr>
                <a:t>Détection</a:t>
              </a:r>
              <a:r>
                <a:rPr lang="en-US" sz="1000" dirty="0">
                  <a:latin typeface="Marianne" panose="02000000000000000000" pitchFamily="2" charset="0"/>
                </a:rPr>
                <a:t> et </a:t>
              </a:r>
              <a:r>
                <a:rPr lang="en-US" sz="1000" dirty="0" err="1">
                  <a:latin typeface="Marianne" panose="02000000000000000000" pitchFamily="2" charset="0"/>
                </a:rPr>
                <a:t>caractérisation</a:t>
              </a:r>
              <a:endParaRPr lang="en-US" sz="1000" dirty="0">
                <a:latin typeface="Marianne" panose="02000000000000000000" pitchFamily="2" charset="0"/>
              </a:endParaRPr>
            </a:p>
            <a:p>
              <a:pPr algn="ctr"/>
              <a:r>
                <a:rPr lang="en-US" sz="1000" dirty="0">
                  <a:latin typeface="Marianne" panose="02000000000000000000" pitchFamily="2" charset="0"/>
                </a:rPr>
                <a:t>Coordination </a:t>
              </a:r>
              <a:r>
                <a:rPr lang="en-US" sz="1000" dirty="0" err="1">
                  <a:latin typeface="Marianne" panose="02000000000000000000" pitchFamily="2" charset="0"/>
                </a:rPr>
                <a:t>interministérielle</a:t>
              </a:r>
              <a:r>
                <a:rPr lang="en-US" sz="1000" dirty="0">
                  <a:latin typeface="Marianne" panose="02000000000000000000" pitchFamily="2" charset="0"/>
                </a:rPr>
                <a:t> </a:t>
              </a:r>
            </a:p>
            <a:p>
              <a:pPr algn="ctr"/>
              <a:r>
                <a:rPr lang="en-US" sz="1000" dirty="0" err="1">
                  <a:latin typeface="Marianne" panose="02000000000000000000" pitchFamily="2" charset="0"/>
                </a:rPr>
                <a:t>Coopération</a:t>
              </a:r>
              <a:r>
                <a:rPr lang="en-US" sz="1000" dirty="0">
                  <a:latin typeface="Marianne" panose="02000000000000000000" pitchFamily="2" charset="0"/>
                </a:rPr>
                <a:t> </a:t>
              </a:r>
              <a:r>
                <a:rPr lang="en-US" sz="1000" dirty="0" err="1">
                  <a:latin typeface="Marianne" panose="02000000000000000000" pitchFamily="2" charset="0"/>
                </a:rPr>
                <a:t>internationale</a:t>
              </a:r>
              <a:endParaRPr lang="en-US" sz="1000" dirty="0">
                <a:latin typeface="Marianne" panose="02000000000000000000" pitchFamily="2" charset="0"/>
              </a:endParaRP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3E1D7385-B3A9-425B-B096-D06CE1F83AA2}"/>
              </a:ext>
            </a:extLst>
          </p:cNvPr>
          <p:cNvGrpSpPr/>
          <p:nvPr/>
        </p:nvGrpSpPr>
        <p:grpSpPr>
          <a:xfrm>
            <a:off x="202749" y="2583755"/>
            <a:ext cx="2425035" cy="872953"/>
            <a:chOff x="201957" y="2626261"/>
            <a:chExt cx="2199213" cy="87295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6F911B-7EE5-4CB6-9838-50A4B7AAD0BE}"/>
                </a:ext>
              </a:extLst>
            </p:cNvPr>
            <p:cNvSpPr/>
            <p:nvPr/>
          </p:nvSpPr>
          <p:spPr>
            <a:xfrm>
              <a:off x="299588" y="2637440"/>
              <a:ext cx="2028746" cy="861774"/>
            </a:xfrm>
            <a:prstGeom prst="rect">
              <a:avLst/>
            </a:prstGeom>
            <a:solidFill>
              <a:srgbClr val="FFE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arianne" panose="02000000000000000000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8F8F3A3-7EBC-406B-AA24-DEAEEBDEE448}"/>
                </a:ext>
              </a:extLst>
            </p:cNvPr>
            <p:cNvSpPr/>
            <p:nvPr/>
          </p:nvSpPr>
          <p:spPr>
            <a:xfrm>
              <a:off x="201957" y="2626261"/>
              <a:ext cx="2199213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err="1">
                  <a:latin typeface="Marianne" panose="02000000000000000000" pitchFamily="2" charset="0"/>
                </a:rPr>
                <a:t>Critères</a:t>
              </a:r>
              <a:r>
                <a:rPr lang="en-US" sz="1000" b="1" dirty="0">
                  <a:latin typeface="Marianne" panose="02000000000000000000" pitchFamily="2" charset="0"/>
                </a:rPr>
                <a:t> </a:t>
              </a:r>
              <a:r>
                <a:rPr lang="en-US" sz="1000" b="1" dirty="0" err="1">
                  <a:latin typeface="Marianne" panose="02000000000000000000" pitchFamily="2" charset="0"/>
                </a:rPr>
                <a:t>d’une</a:t>
              </a:r>
              <a:r>
                <a:rPr lang="en-US" sz="1000" b="1" dirty="0">
                  <a:latin typeface="Marianne" panose="02000000000000000000" pitchFamily="2" charset="0"/>
                </a:rPr>
                <a:t> INE </a:t>
              </a:r>
            </a:p>
            <a:p>
              <a:pPr algn="ctr"/>
              <a:r>
                <a:rPr lang="en-US" sz="1000" dirty="0" err="1">
                  <a:latin typeface="Marianne" panose="02000000000000000000" pitchFamily="2" charset="0"/>
                </a:rPr>
                <a:t>Acteur</a:t>
              </a:r>
              <a:r>
                <a:rPr lang="en-US" sz="1000" dirty="0">
                  <a:latin typeface="Marianne" panose="02000000000000000000" pitchFamily="2" charset="0"/>
                </a:rPr>
                <a:t> </a:t>
              </a:r>
              <a:r>
                <a:rPr lang="en-US" sz="1000" dirty="0" err="1">
                  <a:latin typeface="Marianne" panose="02000000000000000000" pitchFamily="2" charset="0"/>
                </a:rPr>
                <a:t>étranger</a:t>
              </a:r>
              <a:endParaRPr lang="en-US" sz="1000" dirty="0">
                <a:latin typeface="Marianne" panose="02000000000000000000" pitchFamily="2" charset="0"/>
              </a:endParaRPr>
            </a:p>
            <a:p>
              <a:pPr algn="ctr"/>
              <a:r>
                <a:rPr lang="en-US" sz="1000" dirty="0" err="1">
                  <a:latin typeface="Marianne" panose="02000000000000000000" pitchFamily="2" charset="0"/>
                </a:rPr>
                <a:t>Moyens</a:t>
              </a:r>
              <a:r>
                <a:rPr lang="en-US" sz="1000" dirty="0">
                  <a:latin typeface="Marianne" panose="02000000000000000000" pitchFamily="2" charset="0"/>
                </a:rPr>
                <a:t> </a:t>
              </a:r>
              <a:r>
                <a:rPr lang="en-US" sz="1000" dirty="0" err="1">
                  <a:latin typeface="Marianne" panose="02000000000000000000" pitchFamily="2" charset="0"/>
                </a:rPr>
                <a:t>inauthentiques</a:t>
              </a:r>
              <a:r>
                <a:rPr lang="en-US" sz="1000" dirty="0">
                  <a:latin typeface="Marianne" panose="02000000000000000000" pitchFamily="2" charset="0"/>
                </a:rPr>
                <a:t> </a:t>
              </a:r>
            </a:p>
            <a:p>
              <a:pPr algn="ctr"/>
              <a:r>
                <a:rPr lang="en-US" sz="1000" dirty="0" err="1">
                  <a:latin typeface="Marianne" panose="02000000000000000000" pitchFamily="2" charset="0"/>
                </a:rPr>
                <a:t>Contenu</a:t>
              </a:r>
              <a:r>
                <a:rPr lang="en-US" sz="1000" dirty="0">
                  <a:latin typeface="Marianne" panose="02000000000000000000" pitchFamily="2" charset="0"/>
                </a:rPr>
                <a:t> inexact </a:t>
              </a:r>
              <a:r>
                <a:rPr lang="en-US" sz="1000" dirty="0" err="1">
                  <a:latin typeface="Marianne" panose="02000000000000000000" pitchFamily="2" charset="0"/>
                </a:rPr>
                <a:t>ou</a:t>
              </a:r>
              <a:r>
                <a:rPr lang="en-US" sz="1000" dirty="0">
                  <a:latin typeface="Marianne" panose="02000000000000000000" pitchFamily="2" charset="0"/>
                </a:rPr>
                <a:t> </a:t>
              </a:r>
              <a:r>
                <a:rPr lang="en-US" sz="1000" dirty="0" err="1">
                  <a:latin typeface="Marianne" panose="02000000000000000000" pitchFamily="2" charset="0"/>
                </a:rPr>
                <a:t>trompeur</a:t>
              </a:r>
              <a:r>
                <a:rPr lang="en-US" sz="1000" dirty="0">
                  <a:latin typeface="Marianne" panose="02000000000000000000" pitchFamily="2" charset="0"/>
                </a:rPr>
                <a:t> </a:t>
              </a:r>
            </a:p>
            <a:p>
              <a:pPr algn="ctr"/>
              <a:r>
                <a:rPr lang="en-US" sz="1000" dirty="0">
                  <a:latin typeface="Marianne" panose="02000000000000000000" pitchFamily="2" charset="0"/>
                </a:rPr>
                <a:t>Impact sur les IFNs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0FDB9C1-DB1C-4B94-ACA2-1EE78F9CE380}"/>
              </a:ext>
            </a:extLst>
          </p:cNvPr>
          <p:cNvSpPr/>
          <p:nvPr/>
        </p:nvSpPr>
        <p:spPr>
          <a:xfrm>
            <a:off x="299588" y="3654774"/>
            <a:ext cx="2247881" cy="769441"/>
          </a:xfrm>
          <a:prstGeom prst="rect">
            <a:avLst/>
          </a:prstGeom>
          <a:solidFill>
            <a:srgbClr val="FFE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arianne" panose="02000000000000000000" pitchFamily="2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8A79CFBD-0B44-45E2-A2B8-17A69A4FE6C3}"/>
              </a:ext>
            </a:extLst>
          </p:cNvPr>
          <p:cNvGrpSpPr/>
          <p:nvPr/>
        </p:nvGrpSpPr>
        <p:grpSpPr>
          <a:xfrm>
            <a:off x="6409069" y="1597915"/>
            <a:ext cx="2267388" cy="879843"/>
            <a:chOff x="45739" y="1597915"/>
            <a:chExt cx="2267388" cy="87984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7051863-E4E9-4197-AD78-C900E67B91AF}"/>
                </a:ext>
              </a:extLst>
            </p:cNvPr>
            <p:cNvSpPr/>
            <p:nvPr/>
          </p:nvSpPr>
          <p:spPr>
            <a:xfrm>
              <a:off x="45739" y="1597915"/>
              <a:ext cx="2267388" cy="877535"/>
            </a:xfrm>
            <a:prstGeom prst="rect">
              <a:avLst/>
            </a:prstGeom>
            <a:solidFill>
              <a:srgbClr val="34BA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arianne" panose="02000000000000000000" pitchFamily="2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3C786A-C7A5-46DE-85EF-34F1802FEE1D}"/>
                </a:ext>
              </a:extLst>
            </p:cNvPr>
            <p:cNvSpPr/>
            <p:nvPr/>
          </p:nvSpPr>
          <p:spPr>
            <a:xfrm>
              <a:off x="197563" y="1615984"/>
              <a:ext cx="199152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err="1">
                  <a:latin typeface="Marianne" panose="02000000000000000000" pitchFamily="2" charset="0"/>
                </a:rPr>
                <a:t>Autorisation</a:t>
              </a:r>
              <a:r>
                <a:rPr lang="en-US" sz="1000" b="1" dirty="0">
                  <a:latin typeface="Marianne" panose="02000000000000000000" pitchFamily="2" charset="0"/>
                </a:rPr>
                <a:t> sur le </a:t>
              </a:r>
              <a:r>
                <a:rPr lang="en-US" sz="1000" b="1" dirty="0" err="1">
                  <a:latin typeface="Marianne" panose="02000000000000000000" pitchFamily="2" charset="0"/>
                </a:rPr>
                <a:t>traitement</a:t>
              </a:r>
              <a:r>
                <a:rPr lang="en-US" sz="1000" b="1" dirty="0">
                  <a:latin typeface="Marianne" panose="02000000000000000000" pitchFamily="2" charset="0"/>
                </a:rPr>
                <a:t> </a:t>
              </a:r>
              <a:r>
                <a:rPr lang="en-US" sz="1000" b="1" dirty="0" err="1">
                  <a:latin typeface="Marianne" panose="02000000000000000000" pitchFamily="2" charset="0"/>
                </a:rPr>
                <a:t>automatisé</a:t>
              </a:r>
              <a:r>
                <a:rPr lang="en-US" sz="1000" b="1" dirty="0">
                  <a:latin typeface="Marianne" panose="02000000000000000000" pitchFamily="2" charset="0"/>
                </a:rPr>
                <a:t> de </a:t>
              </a:r>
              <a:r>
                <a:rPr lang="en-US" sz="1000" b="1" dirty="0" err="1">
                  <a:latin typeface="Marianne" panose="02000000000000000000" pitchFamily="2" charset="0"/>
                </a:rPr>
                <a:t>données</a:t>
              </a:r>
              <a:endParaRPr lang="en-US" sz="1000" b="1" dirty="0">
                <a:latin typeface="Marianne" panose="02000000000000000000" pitchFamily="2" charset="0"/>
              </a:endParaRPr>
            </a:p>
            <a:p>
              <a:pPr algn="ctr"/>
              <a:r>
                <a:rPr lang="en-US" sz="1000" dirty="0" err="1">
                  <a:latin typeface="Marianne" panose="02000000000000000000" pitchFamily="2" charset="0"/>
                </a:rPr>
                <a:t>encadrement</a:t>
              </a:r>
              <a:r>
                <a:rPr lang="en-US" sz="1000" dirty="0">
                  <a:latin typeface="Marianne" panose="02000000000000000000" pitchFamily="2" charset="0"/>
                </a:rPr>
                <a:t> du </a:t>
              </a:r>
              <a:r>
                <a:rPr lang="en-US" sz="1000" dirty="0" err="1">
                  <a:latin typeface="Marianne" panose="02000000000000000000" pitchFamily="2" charset="0"/>
                </a:rPr>
                <a:t>traitement</a:t>
              </a:r>
              <a:endParaRPr lang="en-US" sz="1000" dirty="0">
                <a:latin typeface="Marianne" panose="02000000000000000000" pitchFamily="2" charset="0"/>
              </a:endParaRPr>
            </a:p>
            <a:p>
              <a:pPr algn="ctr"/>
              <a:r>
                <a:rPr lang="en-US" sz="1000" dirty="0">
                  <a:latin typeface="Marianne" panose="02000000000000000000" pitchFamily="2" charset="0"/>
                </a:rPr>
                <a:t>Types de </a:t>
              </a:r>
              <a:r>
                <a:rPr lang="en-US" sz="1000" dirty="0" err="1">
                  <a:latin typeface="Marianne" panose="02000000000000000000" pitchFamily="2" charset="0"/>
                </a:rPr>
                <a:t>données</a:t>
              </a:r>
              <a:endParaRPr lang="en-US" sz="1000" dirty="0">
                <a:latin typeface="Marianne" panose="02000000000000000000" pitchFamily="2" charset="0"/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E8BD498-AF2C-45EB-B672-4B1CCC85F9D8}"/>
              </a:ext>
            </a:extLst>
          </p:cNvPr>
          <p:cNvGrpSpPr/>
          <p:nvPr/>
        </p:nvGrpSpPr>
        <p:grpSpPr>
          <a:xfrm>
            <a:off x="6377406" y="2613143"/>
            <a:ext cx="2299050" cy="896151"/>
            <a:chOff x="14076" y="2618235"/>
            <a:chExt cx="2299050" cy="76944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C9FC995-047A-4C68-B88B-0789BA0A5BB1}"/>
                </a:ext>
              </a:extLst>
            </p:cNvPr>
            <p:cNvSpPr/>
            <p:nvPr/>
          </p:nvSpPr>
          <p:spPr>
            <a:xfrm>
              <a:off x="45736" y="2618235"/>
              <a:ext cx="2242375" cy="769441"/>
            </a:xfrm>
            <a:prstGeom prst="rect">
              <a:avLst/>
            </a:prstGeom>
            <a:solidFill>
              <a:srgbClr val="34BA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arianne" panose="02000000000000000000" pitchFamily="2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2B0966F-4261-4F9F-B7E8-E90AF51D34C7}"/>
                </a:ext>
              </a:extLst>
            </p:cNvPr>
            <p:cNvSpPr/>
            <p:nvPr/>
          </p:nvSpPr>
          <p:spPr>
            <a:xfrm>
              <a:off x="14076" y="2665378"/>
              <a:ext cx="2299050" cy="607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err="1">
                  <a:latin typeface="Marianne" panose="02000000000000000000" pitchFamily="2" charset="0"/>
                </a:rPr>
                <a:t>Limites</a:t>
              </a:r>
              <a:r>
                <a:rPr lang="en-US" sz="1000" b="1" dirty="0">
                  <a:latin typeface="Marianne" panose="02000000000000000000" pitchFamily="2" charset="0"/>
                </a:rPr>
                <a:t> sur les </a:t>
              </a:r>
              <a:r>
                <a:rPr lang="en-US" sz="1000" b="1" dirty="0" err="1">
                  <a:latin typeface="Marianne" panose="02000000000000000000" pitchFamily="2" charset="0"/>
                </a:rPr>
                <a:t>platformes</a:t>
              </a:r>
              <a:r>
                <a:rPr lang="en-US" sz="1000" b="1" dirty="0">
                  <a:latin typeface="Marianne" panose="02000000000000000000" pitchFamily="2" charset="0"/>
                </a:rPr>
                <a:t> </a:t>
              </a:r>
            </a:p>
            <a:p>
              <a:pPr algn="ctr"/>
              <a:r>
                <a:rPr lang="en-US" sz="1000" dirty="0" err="1">
                  <a:latin typeface="Marianne" panose="02000000000000000000" pitchFamily="2" charset="0"/>
                </a:rPr>
                <a:t>Plateformes</a:t>
              </a:r>
              <a:r>
                <a:rPr lang="en-US" sz="1000" dirty="0">
                  <a:latin typeface="Marianne" panose="02000000000000000000" pitchFamily="2" charset="0"/>
                </a:rPr>
                <a:t> de </a:t>
              </a:r>
              <a:r>
                <a:rPr lang="en-US" sz="1000" dirty="0" err="1">
                  <a:latin typeface="Marianne" panose="02000000000000000000" pitchFamily="2" charset="0"/>
                </a:rPr>
                <a:t>moins</a:t>
              </a:r>
              <a:r>
                <a:rPr lang="en-US" sz="1000" dirty="0">
                  <a:latin typeface="Marianne" panose="02000000000000000000" pitchFamily="2" charset="0"/>
                </a:rPr>
                <a:t> de 5 millions </a:t>
              </a:r>
              <a:r>
                <a:rPr lang="en-US" sz="1000" dirty="0" err="1">
                  <a:latin typeface="Marianne" panose="02000000000000000000" pitchFamily="2" charset="0"/>
                </a:rPr>
                <a:t>d’utilisateurs</a:t>
              </a:r>
              <a:r>
                <a:rPr lang="en-US" sz="1000" dirty="0">
                  <a:latin typeface="Marianne" panose="02000000000000000000" pitchFamily="2" charset="0"/>
                </a:rPr>
                <a:t> </a:t>
              </a:r>
              <a:r>
                <a:rPr lang="en-US" sz="1000" dirty="0" err="1">
                  <a:latin typeface="Marianne" panose="02000000000000000000" pitchFamily="2" charset="0"/>
                </a:rPr>
                <a:t>uniques</a:t>
              </a:r>
              <a:r>
                <a:rPr lang="en-US" sz="1000" dirty="0">
                  <a:latin typeface="Marianne" panose="02000000000000000000" pitchFamily="2" charset="0"/>
                </a:rPr>
                <a:t> </a:t>
              </a:r>
              <a:r>
                <a:rPr lang="en-US" sz="1000" dirty="0" err="1">
                  <a:latin typeface="Marianne" panose="02000000000000000000" pitchFamily="2" charset="0"/>
                </a:rPr>
                <a:t>mensuels</a:t>
              </a:r>
              <a:endParaRPr lang="en-US" sz="1000" dirty="0">
                <a:latin typeface="Marianne" panose="02000000000000000000" pitchFamily="2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88298FF-6D42-4F81-9128-FF6F26AC013A}"/>
              </a:ext>
            </a:extLst>
          </p:cNvPr>
          <p:cNvSpPr/>
          <p:nvPr/>
        </p:nvSpPr>
        <p:spPr>
          <a:xfrm>
            <a:off x="6409068" y="3638380"/>
            <a:ext cx="2242373" cy="799375"/>
          </a:xfrm>
          <a:prstGeom prst="rect">
            <a:avLst/>
          </a:prstGeom>
          <a:solidFill>
            <a:srgbClr val="34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arianne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0D1D6BB-CF72-43EA-A528-481C0293C675}"/>
              </a:ext>
            </a:extLst>
          </p:cNvPr>
          <p:cNvSpPr/>
          <p:nvPr/>
        </p:nvSpPr>
        <p:spPr>
          <a:xfrm>
            <a:off x="299588" y="3597054"/>
            <a:ext cx="23281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>
                <a:latin typeface="Marianne" panose="02000000000000000000" pitchFamily="2" charset="0"/>
              </a:rPr>
              <a:t>Création</a:t>
            </a:r>
            <a:r>
              <a:rPr lang="en-US" sz="1000" b="1" dirty="0">
                <a:latin typeface="Marianne" panose="02000000000000000000" pitchFamily="2" charset="0"/>
              </a:rPr>
              <a:t> d’un </a:t>
            </a:r>
            <a:r>
              <a:rPr lang="en-US" sz="1000" b="1" dirty="0" err="1">
                <a:latin typeface="Marianne" panose="02000000000000000000" pitchFamily="2" charset="0"/>
              </a:rPr>
              <a:t>comité</a:t>
            </a:r>
            <a:r>
              <a:rPr lang="en-US" sz="1000" b="1" dirty="0">
                <a:latin typeface="Marianne" panose="02000000000000000000" pitchFamily="2" charset="0"/>
              </a:rPr>
              <a:t> </a:t>
            </a:r>
            <a:r>
              <a:rPr lang="en-US" sz="1000" b="1" dirty="0" err="1">
                <a:latin typeface="Marianne" panose="02000000000000000000" pitchFamily="2" charset="0"/>
              </a:rPr>
              <a:t>éthique</a:t>
            </a:r>
            <a:endParaRPr lang="en-US" sz="1000" b="1" dirty="0">
              <a:latin typeface="Marianne" panose="02000000000000000000" pitchFamily="2" charset="0"/>
            </a:endParaRPr>
          </a:p>
          <a:p>
            <a:pPr algn="ctr"/>
            <a:r>
              <a:rPr lang="en-US" sz="1000" dirty="0" err="1">
                <a:latin typeface="Marianne" panose="02000000000000000000" pitchFamily="2" charset="0"/>
              </a:rPr>
              <a:t>Personnalités</a:t>
            </a:r>
            <a:r>
              <a:rPr lang="en-US" sz="1000" dirty="0">
                <a:latin typeface="Marianne" panose="02000000000000000000" pitchFamily="2" charset="0"/>
              </a:rPr>
              <a:t> </a:t>
            </a:r>
            <a:r>
              <a:rPr lang="en-US" sz="1000" dirty="0" err="1">
                <a:latin typeface="Marianne" panose="02000000000000000000" pitchFamily="2" charset="0"/>
              </a:rPr>
              <a:t>qualifiées</a:t>
            </a:r>
            <a:endParaRPr lang="en-US" sz="1000" dirty="0">
              <a:latin typeface="Marianne" panose="02000000000000000000" pitchFamily="2" charset="0"/>
            </a:endParaRPr>
          </a:p>
          <a:p>
            <a:pPr algn="ctr"/>
            <a:r>
              <a:rPr lang="en-US" sz="1000" dirty="0" err="1">
                <a:latin typeface="Marianne" panose="02000000000000000000" pitchFamily="2" charset="0"/>
              </a:rPr>
              <a:t>Réception</a:t>
            </a:r>
            <a:r>
              <a:rPr lang="en-US" sz="1000" dirty="0">
                <a:latin typeface="Marianne" panose="02000000000000000000" pitchFamily="2" charset="0"/>
              </a:rPr>
              <a:t> de </a:t>
            </a:r>
            <a:r>
              <a:rPr lang="en-US" sz="1000" dirty="0" err="1">
                <a:latin typeface="Marianne" panose="02000000000000000000" pitchFamily="2" charset="0"/>
              </a:rPr>
              <a:t>nos</a:t>
            </a:r>
            <a:r>
              <a:rPr lang="en-US" sz="1000" dirty="0">
                <a:latin typeface="Marianne" panose="02000000000000000000" pitchFamily="2" charset="0"/>
              </a:rPr>
              <a:t> productions</a:t>
            </a:r>
          </a:p>
          <a:p>
            <a:pPr algn="ctr"/>
            <a:r>
              <a:rPr lang="en-US" sz="1000" dirty="0" err="1">
                <a:latin typeface="Marianne" panose="02000000000000000000" pitchFamily="2" charset="0"/>
              </a:rPr>
              <a:t>Recommandations</a:t>
            </a:r>
            <a:r>
              <a:rPr lang="en-US" sz="1000" dirty="0">
                <a:latin typeface="Marianne" panose="02000000000000000000" pitchFamily="2" charset="0"/>
              </a:rPr>
              <a:t> </a:t>
            </a:r>
          </a:p>
          <a:p>
            <a:pPr algn="ctr"/>
            <a:r>
              <a:rPr lang="en-US" sz="1000" dirty="0">
                <a:latin typeface="Marianne" panose="02000000000000000000" pitchFamily="2" charset="0"/>
              </a:rPr>
              <a:t>Rapport </a:t>
            </a:r>
            <a:r>
              <a:rPr lang="en-US" sz="1000" dirty="0" err="1">
                <a:latin typeface="Marianne" panose="02000000000000000000" pitchFamily="2" charset="0"/>
              </a:rPr>
              <a:t>annuel</a:t>
            </a:r>
            <a:endParaRPr lang="en-US" sz="1000" dirty="0">
              <a:latin typeface="Marianne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F8CE39-A5BF-4C72-8381-25858243CE6B}"/>
              </a:ext>
            </a:extLst>
          </p:cNvPr>
          <p:cNvSpPr/>
          <p:nvPr/>
        </p:nvSpPr>
        <p:spPr>
          <a:xfrm>
            <a:off x="6534278" y="3646987"/>
            <a:ext cx="1988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>
                <a:latin typeface="Marianne" panose="02000000000000000000" pitchFamily="2" charset="0"/>
              </a:rPr>
              <a:t>Limites</a:t>
            </a:r>
            <a:r>
              <a:rPr lang="en-US" sz="1000" b="1" dirty="0">
                <a:latin typeface="Marianne" panose="02000000000000000000" pitchFamily="2" charset="0"/>
              </a:rPr>
              <a:t> sur la conservation</a:t>
            </a:r>
          </a:p>
          <a:p>
            <a:pPr algn="ctr"/>
            <a:r>
              <a:rPr lang="en-US" sz="1000" dirty="0">
                <a:latin typeface="Marianne" panose="02000000000000000000" pitchFamily="2" charset="0"/>
              </a:rPr>
              <a:t>Quatre </a:t>
            </a:r>
            <a:r>
              <a:rPr lang="en-US" sz="1000" dirty="0" err="1">
                <a:latin typeface="Marianne" panose="02000000000000000000" pitchFamily="2" charset="0"/>
              </a:rPr>
              <a:t>mois</a:t>
            </a:r>
            <a:r>
              <a:rPr lang="en-US" sz="1000" dirty="0">
                <a:latin typeface="Marianne" panose="02000000000000000000" pitchFamily="2" charset="0"/>
              </a:rPr>
              <a:t> de stockage</a:t>
            </a:r>
          </a:p>
          <a:p>
            <a:pPr algn="ctr"/>
            <a:r>
              <a:rPr lang="en-US" sz="1000" dirty="0">
                <a:latin typeface="Marianne" panose="02000000000000000000" pitchFamily="2" charset="0"/>
              </a:rPr>
              <a:t>Information au </a:t>
            </a:r>
            <a:r>
              <a:rPr lang="en-US" sz="1000" dirty="0" err="1">
                <a:latin typeface="Marianne" panose="02000000000000000000" pitchFamily="2" charset="0"/>
              </a:rPr>
              <a:t>comité</a:t>
            </a:r>
            <a:r>
              <a:rPr lang="en-US" sz="1000" dirty="0">
                <a:latin typeface="Marianne" panose="02000000000000000000" pitchFamily="2" charset="0"/>
              </a:rPr>
              <a:t> </a:t>
            </a:r>
            <a:r>
              <a:rPr lang="en-US" sz="1000" dirty="0" err="1">
                <a:latin typeface="Marianne" panose="02000000000000000000" pitchFamily="2" charset="0"/>
              </a:rPr>
              <a:t>éthique</a:t>
            </a:r>
            <a:endParaRPr lang="en-US" sz="1000" dirty="0">
              <a:latin typeface="Marianne" panose="02000000000000000000" pitchFamily="2" charset="0"/>
            </a:endParaRPr>
          </a:p>
        </p:txBody>
      </p:sp>
      <p:sp>
        <p:nvSpPr>
          <p:cNvPr id="39" name="Zone de texte 2">
            <a:extLst>
              <a:ext uri="{FF2B5EF4-FFF2-40B4-BE49-F238E27FC236}">
                <a16:creationId xmlns:a16="http://schemas.microsoft.com/office/drawing/2014/main" id="{9A958E19-36C8-4D4C-898C-CC2B78847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080" y="193540"/>
            <a:ext cx="995839" cy="25946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TLP:RED</a:t>
            </a:r>
            <a:endParaRPr lang="fr-FR" sz="788" dirty="0">
              <a:solidFill>
                <a:srgbClr val="FF0000"/>
              </a:solidFill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6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 bwMode="auto">
          <a:xfrm>
            <a:off x="215297" y="654536"/>
            <a:ext cx="84611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500" b="1" dirty="0">
                <a:solidFill>
                  <a:srgbClr val="009099"/>
                </a:solidFill>
                <a:latin typeface="Marianne"/>
              </a:rPr>
              <a:t>Approche opérationnelle </a:t>
            </a:r>
            <a:endParaRPr dirty="0"/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664E8E0B-261F-4842-8656-3BC0B0718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080" y="193540"/>
            <a:ext cx="995839" cy="25946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TLP:RED</a:t>
            </a:r>
            <a:endParaRPr lang="fr-FR" sz="788" dirty="0">
              <a:solidFill>
                <a:srgbClr val="FF0000"/>
              </a:solidFill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F3B0A2-F3D3-4AFF-BE5F-A665E23E3D03}"/>
              </a:ext>
            </a:extLst>
          </p:cNvPr>
          <p:cNvSpPr/>
          <p:nvPr/>
        </p:nvSpPr>
        <p:spPr bwMode="auto">
          <a:xfrm>
            <a:off x="217849" y="1203598"/>
            <a:ext cx="7378487" cy="3381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Une approche systémique de la menace du niveau stratégique au niveau technique</a:t>
            </a:r>
          </a:p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Une approche centrée sur le comportement et les procédés inauthentiques employés par les acteurs malveillants plutôt que les narratifs diffusés</a:t>
            </a:r>
          </a:p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Un suivi des activités des modes opératoires informationnels (MOI) pour mieux anticiper les actions des acteurs de la menace </a:t>
            </a:r>
          </a:p>
          <a:p>
            <a:pPr marL="92075" algn="just">
              <a:lnSpc>
                <a:spcPct val="150000"/>
              </a:lnSpc>
              <a:spcAft>
                <a:spcPts val="1200"/>
              </a:spcAft>
            </a:pPr>
            <a:endParaRPr lang="fr-FR" sz="1200" b="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5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 bwMode="auto">
          <a:xfrm>
            <a:off x="215297" y="654536"/>
            <a:ext cx="84611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500" b="1" dirty="0">
                <a:solidFill>
                  <a:srgbClr val="009099"/>
                </a:solidFill>
                <a:latin typeface="Marianne"/>
              </a:rPr>
              <a:t>Rôle défensif de VIGINUM en période électorale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5FE718-D560-4F18-AB99-475E3E056709}"/>
              </a:ext>
            </a:extLst>
          </p:cNvPr>
          <p:cNvSpPr/>
          <p:nvPr/>
        </p:nvSpPr>
        <p:spPr>
          <a:xfrm>
            <a:off x="215298" y="1288459"/>
            <a:ext cx="4975431" cy="344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latin typeface="Marianne" panose="02000000000000000000" pitchFamily="2" charset="0"/>
              </a:rPr>
              <a:t>Partage des productions aux autorités </a:t>
            </a:r>
            <a:r>
              <a:rPr lang="fr-FR" sz="1200" dirty="0">
                <a:latin typeface="Marianne" panose="02000000000000000000" pitchFamily="2" charset="0"/>
              </a:rPr>
              <a:t>en charge du bon déroulement du scrutin </a:t>
            </a:r>
          </a:p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latin typeface="Marianne" panose="02000000000000000000" pitchFamily="2" charset="0"/>
              </a:rPr>
              <a:t>Partage d’éléments techniques à nos partenaires interministériels </a:t>
            </a:r>
            <a:r>
              <a:rPr lang="fr-FR" sz="1200" dirty="0">
                <a:latin typeface="Marianne" panose="02000000000000000000" pitchFamily="2" charset="0"/>
              </a:rPr>
              <a:t>à travers le COLMI</a:t>
            </a:r>
            <a:endParaRPr lang="fr-FR" sz="1200" b="1" dirty="0">
              <a:latin typeface="Marianne" panose="02000000000000000000" pitchFamily="2" charset="0"/>
            </a:endParaRPr>
          </a:p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latin typeface="Marianne" panose="02000000000000000000" pitchFamily="2" charset="0"/>
              </a:rPr>
              <a:t>Rencontre avec les équipes de campagne </a:t>
            </a:r>
            <a:r>
              <a:rPr lang="fr-FR" sz="1200" dirty="0">
                <a:latin typeface="Marianne" panose="02000000000000000000" pitchFamily="2" charset="0"/>
              </a:rPr>
              <a:t>afin de les sensibiliser sur la menace</a:t>
            </a:r>
          </a:p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latin typeface="Marianne" panose="02000000000000000000" pitchFamily="2" charset="0"/>
              </a:rPr>
              <a:t>Echanges avec les représentants des plateformes en ligne</a:t>
            </a:r>
            <a:r>
              <a:rPr lang="fr-FR" sz="1200" dirty="0">
                <a:latin typeface="Marianne" panose="02000000000000000000" pitchFamily="2" charset="0"/>
              </a:rPr>
              <a:t> sur lesquelles les MOI suivis par VIGINUM se déploient</a:t>
            </a:r>
          </a:p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b="1">
                <a:latin typeface="Marianne" panose="02000000000000000000" pitchFamily="2" charset="0"/>
              </a:rPr>
              <a:t>Coopération avec nos partenaires internationaux</a:t>
            </a:r>
            <a:r>
              <a:rPr lang="fr-FR" sz="1200">
                <a:latin typeface="Marianne" panose="02000000000000000000" pitchFamily="2" charset="0"/>
              </a:rPr>
              <a:t>, notamment dans le cadre du RAS, du G7RRM et du NRRG</a:t>
            </a:r>
            <a:endParaRPr lang="fr-FR" sz="1200" dirty="0">
              <a:latin typeface="Marianne" panose="02000000000000000000" pitchFamily="2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035A6F92-6329-44D1-94D4-686F23DFA385}"/>
              </a:ext>
            </a:extLst>
          </p:cNvPr>
          <p:cNvGrpSpPr/>
          <p:nvPr/>
        </p:nvGrpSpPr>
        <p:grpSpPr>
          <a:xfrm>
            <a:off x="5220072" y="1131590"/>
            <a:ext cx="3839548" cy="2601188"/>
            <a:chOff x="2962941" y="2241746"/>
            <a:chExt cx="4351367" cy="282059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8F876C27-55AC-48A5-A2D9-312B42D17757}"/>
                </a:ext>
              </a:extLst>
            </p:cNvPr>
            <p:cNvSpPr/>
            <p:nvPr/>
          </p:nvSpPr>
          <p:spPr>
            <a:xfrm>
              <a:off x="3236254" y="2489371"/>
              <a:ext cx="2374334" cy="2195696"/>
            </a:xfrm>
            <a:prstGeom prst="ellipse">
              <a:avLst/>
            </a:prstGeom>
            <a:noFill/>
            <a:ln w="19050">
              <a:solidFill>
                <a:srgbClr val="009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B4635AF5-3F9C-4500-999F-1F283195D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845" t="7345" r="16297" b="12354"/>
            <a:stretch/>
          </p:blipFill>
          <p:spPr>
            <a:xfrm>
              <a:off x="4131374" y="2241746"/>
              <a:ext cx="695026" cy="821393"/>
            </a:xfrm>
            <a:prstGeom prst="rect">
              <a:avLst/>
            </a:prstGeom>
          </p:spPr>
        </p:pic>
        <p:pic>
          <p:nvPicPr>
            <p:cNvPr id="23" name="Picture 2" descr="Ministère de l'Europe et des Affaires étrangères — Wikipédia">
              <a:extLst>
                <a:ext uri="{FF2B5EF4-FFF2-40B4-BE49-F238E27FC236}">
                  <a16:creationId xmlns:a16="http://schemas.microsoft.com/office/drawing/2014/main" id="{5E6CA5CD-130D-42D0-AFB5-773E8A66F8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83"/>
            <a:stretch/>
          </p:blipFill>
          <p:spPr bwMode="auto">
            <a:xfrm>
              <a:off x="2962941" y="3190955"/>
              <a:ext cx="811052" cy="884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Ministère des Armées — Wikipédia">
              <a:extLst>
                <a:ext uri="{FF2B5EF4-FFF2-40B4-BE49-F238E27FC236}">
                  <a16:creationId xmlns:a16="http://schemas.microsoft.com/office/drawing/2014/main" id="{28FB9AF6-F820-412E-B040-EDA1FBECC0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4"/>
            <a:stretch/>
          </p:blipFill>
          <p:spPr bwMode="auto">
            <a:xfrm>
              <a:off x="5452655" y="3180233"/>
              <a:ext cx="771978" cy="813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D74E914-3F93-4147-A1BE-0A3FFF951CDD}"/>
                </a:ext>
              </a:extLst>
            </p:cNvPr>
            <p:cNvSpPr txBox="1"/>
            <p:nvPr/>
          </p:nvSpPr>
          <p:spPr>
            <a:xfrm>
              <a:off x="3716456" y="3313963"/>
              <a:ext cx="1482219" cy="550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>
                  <a:solidFill>
                    <a:srgbClr val="009099"/>
                  </a:solidFill>
                  <a:latin typeface="Marianne" panose="02000000000000000000" pitchFamily="50" charset="0"/>
                  <a:ea typeface="+mj-ea"/>
                  <a:cs typeface="+mj-cs"/>
                </a:rPr>
                <a:t>Comité opérationnel </a:t>
              </a:r>
              <a:br>
                <a:rPr lang="fr-FR" sz="900" b="1" dirty="0">
                  <a:solidFill>
                    <a:srgbClr val="009099"/>
                  </a:solidFill>
                  <a:latin typeface="Marianne" panose="02000000000000000000" pitchFamily="50" charset="0"/>
                  <a:ea typeface="+mj-ea"/>
                  <a:cs typeface="+mj-cs"/>
                </a:rPr>
              </a:br>
              <a:r>
                <a:rPr lang="fr-FR" sz="900" b="1" dirty="0">
                  <a:solidFill>
                    <a:srgbClr val="009099"/>
                  </a:solidFill>
                  <a:latin typeface="Marianne" panose="02000000000000000000" pitchFamily="50" charset="0"/>
                  <a:ea typeface="+mj-ea"/>
                  <a:cs typeface="+mj-cs"/>
                </a:rPr>
                <a:t>de LMI</a:t>
              </a:r>
            </a:p>
          </p:txBody>
        </p:sp>
        <p:pic>
          <p:nvPicPr>
            <p:cNvPr id="26" name="Picture 6" descr="Ministère de l'Intérieur (France) — Wikipédia">
              <a:extLst>
                <a:ext uri="{FF2B5EF4-FFF2-40B4-BE49-F238E27FC236}">
                  <a16:creationId xmlns:a16="http://schemas.microsoft.com/office/drawing/2014/main" id="{7C5FF2B8-1DD9-4731-8E6E-44E50516D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573" y="4197775"/>
              <a:ext cx="1044631" cy="864567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8497B203-D1F5-452F-BA1E-AD2041D17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2445" y="2681695"/>
              <a:ext cx="643571" cy="505663"/>
            </a:xfrm>
            <a:prstGeom prst="rect">
              <a:avLst/>
            </a:prstGeom>
          </p:spPr>
        </p:pic>
        <p:pic>
          <p:nvPicPr>
            <p:cNvPr id="28" name="Picture 4" descr="Conseil Constitutionnel - Rapport d'Activité 2018">
              <a:extLst>
                <a:ext uri="{FF2B5EF4-FFF2-40B4-BE49-F238E27FC236}">
                  <a16:creationId xmlns:a16="http://schemas.microsoft.com/office/drawing/2014/main" id="{67E3578B-6C1C-4F7A-8A2E-D6BDFAAB7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218" y="3398802"/>
              <a:ext cx="376023" cy="376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Fichier:Logo arcom.svg — Wikipédia">
              <a:extLst>
                <a:ext uri="{FF2B5EF4-FFF2-40B4-BE49-F238E27FC236}">
                  <a16:creationId xmlns:a16="http://schemas.microsoft.com/office/drawing/2014/main" id="{31BC332F-EEC5-43FF-AB18-89BA109F4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11" y="3986381"/>
              <a:ext cx="835697" cy="273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Union européenne — Wikipédia">
            <a:extLst>
              <a:ext uri="{FF2B5EF4-FFF2-40B4-BE49-F238E27FC236}">
                <a16:creationId xmlns:a16="http://schemas.microsoft.com/office/drawing/2014/main" id="{DA0DB9D4-D268-4688-A947-57AE8A04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83" y="3894302"/>
            <a:ext cx="659591" cy="440607"/>
          </a:xfrm>
          <a:prstGeom prst="rect">
            <a:avLst/>
          </a:prstGeom>
          <a:noFill/>
          <a:effectLst>
            <a:outerShdw blurRad="50800" dist="50800" dir="5400000" sx="97000" sy="97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17EF49B-39A9-428D-B05B-BCC9CB6171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6118" y="3921554"/>
            <a:ext cx="772204" cy="386102"/>
          </a:xfrm>
          <a:prstGeom prst="rect">
            <a:avLst/>
          </a:prstGeom>
          <a:effectLst>
            <a:outerShdw blurRad="50800" dist="50800" dir="5400000" sx="97000" sy="97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2" name="Picture 6" descr="Annual Report 2021">
            <a:extLst>
              <a:ext uri="{FF2B5EF4-FFF2-40B4-BE49-F238E27FC236}">
                <a16:creationId xmlns:a16="http://schemas.microsoft.com/office/drawing/2014/main" id="{2A4820DC-AF85-4293-BE3F-11793C26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74" y="3895811"/>
            <a:ext cx="435644" cy="437589"/>
          </a:xfrm>
          <a:prstGeom prst="rect">
            <a:avLst/>
          </a:prstGeom>
          <a:noFill/>
          <a:effectLst>
            <a:outerShdw blurRad="50800" dist="50800" dir="5400000" sx="97000" sy="97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 de texte 2">
            <a:extLst>
              <a:ext uri="{FF2B5EF4-FFF2-40B4-BE49-F238E27FC236}">
                <a16:creationId xmlns:a16="http://schemas.microsoft.com/office/drawing/2014/main" id="{E51002A1-716C-4927-BFB7-BF30037D9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080" y="193540"/>
            <a:ext cx="995839" cy="25946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TLP:RED</a:t>
            </a:r>
            <a:endParaRPr lang="fr-FR" sz="788" dirty="0">
              <a:solidFill>
                <a:srgbClr val="FF0000"/>
              </a:solidFill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9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 bwMode="auto">
          <a:xfrm>
            <a:off x="215297" y="624073"/>
            <a:ext cx="84611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b="1" dirty="0" err="1">
                <a:solidFill>
                  <a:srgbClr val="009099"/>
                </a:solidFill>
                <a:latin typeface="Marianne"/>
              </a:rPr>
              <a:t>Principales</a:t>
            </a:r>
            <a:r>
              <a:rPr lang="en-US" sz="2500" b="1" dirty="0">
                <a:solidFill>
                  <a:srgbClr val="009099"/>
                </a:solidFill>
                <a:latin typeface="Marianne"/>
              </a:rPr>
              <a:t> </a:t>
            </a:r>
            <a:r>
              <a:rPr lang="en-US" sz="2500" b="1" dirty="0" err="1">
                <a:solidFill>
                  <a:srgbClr val="009099"/>
                </a:solidFill>
                <a:latin typeface="Marianne"/>
              </a:rPr>
              <a:t>stratégies</a:t>
            </a:r>
            <a:r>
              <a:rPr lang="en-US" sz="2500" b="1" dirty="0">
                <a:solidFill>
                  <a:srgbClr val="009099"/>
                </a:solidFill>
                <a:latin typeface="Marianne"/>
              </a:rPr>
              <a:t> </a:t>
            </a:r>
            <a:r>
              <a:rPr lang="en-US" sz="2500" b="1" dirty="0" err="1">
                <a:solidFill>
                  <a:srgbClr val="009099"/>
                </a:solidFill>
                <a:latin typeface="Marianne"/>
              </a:rPr>
              <a:t>malveillantes</a:t>
            </a:r>
            <a:r>
              <a:rPr lang="en-US" sz="2500" b="1" dirty="0">
                <a:solidFill>
                  <a:srgbClr val="009099"/>
                </a:solidFill>
                <a:latin typeface="Marianne"/>
              </a:rPr>
              <a:t> </a:t>
            </a:r>
            <a:r>
              <a:rPr lang="en-US" sz="2500" b="1" dirty="0" err="1">
                <a:solidFill>
                  <a:srgbClr val="009099"/>
                </a:solidFill>
                <a:latin typeface="Marianne"/>
              </a:rPr>
              <a:t>en</a:t>
            </a:r>
            <a:r>
              <a:rPr lang="en-US" sz="2500" b="1" dirty="0">
                <a:solidFill>
                  <a:srgbClr val="009099"/>
                </a:solidFill>
                <a:latin typeface="Marianne"/>
              </a:rPr>
              <a:t> </a:t>
            </a:r>
            <a:r>
              <a:rPr lang="en-US" sz="2500" b="1" dirty="0" err="1">
                <a:solidFill>
                  <a:srgbClr val="009099"/>
                </a:solidFill>
                <a:latin typeface="Marianne"/>
              </a:rPr>
              <a:t>période</a:t>
            </a:r>
            <a:r>
              <a:rPr lang="en-US" sz="2500" b="1" dirty="0">
                <a:solidFill>
                  <a:srgbClr val="009099"/>
                </a:solidFill>
                <a:latin typeface="Marianne"/>
              </a:rPr>
              <a:t> </a:t>
            </a:r>
            <a:r>
              <a:rPr lang="en-US" sz="2500" b="1" dirty="0" err="1">
                <a:solidFill>
                  <a:srgbClr val="009099"/>
                </a:solidFill>
                <a:latin typeface="Marianne"/>
              </a:rPr>
              <a:t>électorale</a:t>
            </a:r>
            <a:endParaRPr dirty="0"/>
          </a:p>
        </p:txBody>
      </p:sp>
      <p:sp>
        <p:nvSpPr>
          <p:cNvPr id="17" name="Zone de texte 2">
            <a:extLst>
              <a:ext uri="{FF2B5EF4-FFF2-40B4-BE49-F238E27FC236}">
                <a16:creationId xmlns:a16="http://schemas.microsoft.com/office/drawing/2014/main" id="{DA543613-6416-470E-A0BF-216BF0588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080" y="193540"/>
            <a:ext cx="995839" cy="25946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TLP:RED</a:t>
            </a:r>
            <a:endParaRPr lang="fr-FR" sz="788" dirty="0">
              <a:solidFill>
                <a:srgbClr val="FF0000"/>
              </a:solidFill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2E9318-B60C-49B4-84E6-BCF1B0DE9D5A}"/>
              </a:ext>
            </a:extLst>
          </p:cNvPr>
          <p:cNvSpPr/>
          <p:nvPr/>
        </p:nvSpPr>
        <p:spPr>
          <a:xfrm>
            <a:off x="413644" y="1497959"/>
            <a:ext cx="8064463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just">
              <a:lnSpc>
                <a:spcPct val="150000"/>
              </a:lnSpc>
              <a:spcAft>
                <a:spcPts val="1200"/>
              </a:spcAft>
            </a:pPr>
            <a:r>
              <a:rPr lang="fr-FR" sz="1400" b="1" dirty="0">
                <a:latin typeface="Marianne" panose="02000000000000000000" pitchFamily="2" charset="0"/>
              </a:rPr>
              <a:t>Recourir à des procédés inauthentiques pour :</a:t>
            </a:r>
          </a:p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Décrédibiliser</a:t>
            </a:r>
            <a:r>
              <a:rPr lang="fr-FR" sz="1400" dirty="0">
                <a:latin typeface="Marianne" panose="02000000000000000000" pitchFamily="2" charset="0"/>
              </a:rPr>
              <a:t> la procédure électorale et les institutions chargées d’organiser le scrutin </a:t>
            </a:r>
          </a:p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Dénigrer</a:t>
            </a:r>
            <a:r>
              <a:rPr lang="fr-FR" sz="1400" dirty="0">
                <a:latin typeface="Marianne" panose="02000000000000000000" pitchFamily="2" charset="0"/>
              </a:rPr>
              <a:t> un candidat ou un parti politique sur le plan réputationnel, ou promouvoir de manière artificielle un candidat</a:t>
            </a:r>
          </a:p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Instrumentaliser</a:t>
            </a:r>
            <a:r>
              <a:rPr lang="fr-FR" sz="1400" dirty="0">
                <a:latin typeface="Marianne" panose="02000000000000000000" pitchFamily="2" charset="0"/>
              </a:rPr>
              <a:t> les débats de la campagne autour de thématiques clivantes pour polariser l’opinion publique</a:t>
            </a:r>
          </a:p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Discréditer</a:t>
            </a:r>
            <a:r>
              <a:rPr lang="fr-FR" sz="1400" dirty="0">
                <a:latin typeface="Marianne" panose="02000000000000000000" pitchFamily="2" charset="0"/>
              </a:rPr>
              <a:t> les médias traditionnels pour briser la confiance et attirer les citoyens vers des médias alternatifs</a:t>
            </a:r>
          </a:p>
        </p:txBody>
      </p:sp>
    </p:spTree>
    <p:extLst>
      <p:ext uri="{BB962C8B-B14F-4D97-AF65-F5344CB8AC3E}">
        <p14:creationId xmlns:p14="http://schemas.microsoft.com/office/powerpoint/2010/main" val="341203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 bwMode="auto">
          <a:xfrm>
            <a:off x="215297" y="654536"/>
            <a:ext cx="84611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500" b="1" dirty="0">
                <a:solidFill>
                  <a:srgbClr val="009099"/>
                </a:solidFill>
                <a:latin typeface="Marianne"/>
              </a:rPr>
              <a:t>TTPs observées lors des élections 2024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5FE718-D560-4F18-AB99-475E3E056709}"/>
              </a:ext>
            </a:extLst>
          </p:cNvPr>
          <p:cNvSpPr/>
          <p:nvPr/>
        </p:nvSpPr>
        <p:spPr>
          <a:xfrm>
            <a:off x="240777" y="1159106"/>
            <a:ext cx="4477877" cy="362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Marianne "/>
              </a:rPr>
              <a:t>Amplification des narratifs à travers des influenceurs</a:t>
            </a:r>
          </a:p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</a:rPr>
              <a:t>Diffusion de contenus politiques </a:t>
            </a:r>
            <a:r>
              <a:rPr lang="fr-FR" sz="1200" i="1" dirty="0">
                <a:latin typeface="Marianne" panose="02000000000000000000" pitchFamily="2" charset="0"/>
              </a:rPr>
              <a:t>via </a:t>
            </a:r>
            <a:r>
              <a:rPr lang="fr-FR" sz="1200" dirty="0">
                <a:latin typeface="Marianne" panose="02000000000000000000" pitchFamily="2" charset="0"/>
              </a:rPr>
              <a:t>les annonces publicitaires</a:t>
            </a:r>
          </a:p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</a:rPr>
              <a:t>Diffusion d’images générées par intelligence artificielle</a:t>
            </a:r>
          </a:p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</a:rPr>
              <a:t>Décontextualisation d’images et de vidéos</a:t>
            </a:r>
          </a:p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</a:rPr>
              <a:t>Création de sites web ciblant des partis politiques</a:t>
            </a:r>
          </a:p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dirty="0" err="1">
                <a:latin typeface="Marianne" panose="02000000000000000000" pitchFamily="2" charset="0"/>
              </a:rPr>
              <a:t>Typosquatting</a:t>
            </a:r>
            <a:r>
              <a:rPr lang="fr-FR" sz="1200" dirty="0">
                <a:latin typeface="Marianne" panose="02000000000000000000" pitchFamily="2" charset="0"/>
              </a:rPr>
              <a:t> de médias </a:t>
            </a:r>
          </a:p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</a:rPr>
              <a:t>Comptes inauthentiques sur les plateformes en ligne</a:t>
            </a:r>
          </a:p>
          <a:p>
            <a:pPr marL="263525" indent="-1714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</a:rPr>
              <a:t>Manipulation de l’algorithme de recommandation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02B58B3-A0CE-40A8-9C30-AD5E7EEB8443}"/>
              </a:ext>
            </a:extLst>
          </p:cNvPr>
          <p:cNvGrpSpPr/>
          <p:nvPr/>
        </p:nvGrpSpPr>
        <p:grpSpPr>
          <a:xfrm>
            <a:off x="4949834" y="1279040"/>
            <a:ext cx="2088233" cy="1370044"/>
            <a:chOff x="0" y="0"/>
            <a:chExt cx="5399837" cy="2354718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E2579B0A-7F14-495E-9FDE-D971D5B281D9}"/>
                </a:ext>
              </a:extLst>
            </p:cNvPr>
            <p:cNvGrpSpPr/>
            <p:nvPr/>
          </p:nvGrpSpPr>
          <p:grpSpPr>
            <a:xfrm>
              <a:off x="0" y="0"/>
              <a:ext cx="5399837" cy="2084451"/>
              <a:chOff x="0" y="0"/>
              <a:chExt cx="5399837" cy="2084451"/>
            </a:xfrm>
          </p:grpSpPr>
          <p:pic>
            <p:nvPicPr>
              <p:cNvPr id="15" name="Image 14" descr="87B97DD0">
                <a:extLst>
                  <a:ext uri="{FF2B5EF4-FFF2-40B4-BE49-F238E27FC236}">
                    <a16:creationId xmlns:a16="http://schemas.microsoft.com/office/drawing/2014/main" id="{EA23DDE2-13BA-46DB-A3E5-8C7D73CE8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809875" cy="2076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Image 16" descr="7844345E">
                <a:extLst>
                  <a:ext uri="{FF2B5EF4-FFF2-40B4-BE49-F238E27FC236}">
                    <a16:creationId xmlns:a16="http://schemas.microsoft.com/office/drawing/2014/main" id="{ACFFE79E-5D11-41E1-A527-4D4BD0F1C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9037" y="36576"/>
                <a:ext cx="2590800" cy="2047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Zone de texte 32">
              <a:extLst>
                <a:ext uri="{FF2B5EF4-FFF2-40B4-BE49-F238E27FC236}">
                  <a16:creationId xmlns:a16="http://schemas.microsoft.com/office/drawing/2014/main" id="{62303FD3-4BD9-401F-9C76-97B356474761}"/>
                </a:ext>
              </a:extLst>
            </p:cNvPr>
            <p:cNvSpPr txBox="1"/>
            <p:nvPr/>
          </p:nvSpPr>
          <p:spPr>
            <a:xfrm>
              <a:off x="0" y="2143125"/>
              <a:ext cx="5398769" cy="211593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fr-FR" sz="800" i="1" dirty="0">
                  <a:solidFill>
                    <a:srgbClr val="44546A"/>
                  </a:solidFill>
                  <a:latin typeface="Marianne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MOI </a:t>
              </a:r>
              <a:r>
                <a:rPr lang="fr-FR" sz="800" i="1" dirty="0">
                  <a:solidFill>
                    <a:srgbClr val="44546A"/>
                  </a:solidFill>
                  <a:effectLst/>
                  <a:latin typeface="Marianne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RRN/Doppelgänger</a:t>
              </a:r>
              <a:endParaRPr lang="fr-FR" sz="900" i="1" dirty="0">
                <a:solidFill>
                  <a:srgbClr val="44546A"/>
                </a:solidFill>
                <a:effectLst/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7B9D778-C4F7-4A13-98C6-8FFA5A324B93}"/>
              </a:ext>
            </a:extLst>
          </p:cNvPr>
          <p:cNvGrpSpPr/>
          <p:nvPr/>
        </p:nvGrpSpPr>
        <p:grpSpPr>
          <a:xfrm>
            <a:off x="7037654" y="3010822"/>
            <a:ext cx="2087820" cy="1191514"/>
            <a:chOff x="0" y="0"/>
            <a:chExt cx="3683937" cy="2523641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B7A48BC2-2F65-4603-9E55-05B39B23A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76015" cy="2091055"/>
            </a:xfrm>
            <a:prstGeom prst="rect">
              <a:avLst/>
            </a:prstGeom>
            <a:noFill/>
          </p:spPr>
        </p:pic>
        <p:sp>
          <p:nvSpPr>
            <p:cNvPr id="21" name="Zone de texte 18">
              <a:extLst>
                <a:ext uri="{FF2B5EF4-FFF2-40B4-BE49-F238E27FC236}">
                  <a16:creationId xmlns:a16="http://schemas.microsoft.com/office/drawing/2014/main" id="{AAA203E7-79FC-4A2B-8B22-D10376CF6A94}"/>
                </a:ext>
              </a:extLst>
            </p:cNvPr>
            <p:cNvSpPr txBox="1"/>
            <p:nvPr/>
          </p:nvSpPr>
          <p:spPr>
            <a:xfrm>
              <a:off x="7922" y="2255671"/>
              <a:ext cx="3676015" cy="26797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fr-FR" sz="800" i="1" dirty="0">
                  <a:solidFill>
                    <a:srgbClr val="44546A"/>
                  </a:solidFill>
                  <a:latin typeface="Marianne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MOI </a:t>
              </a:r>
              <a:r>
                <a:rPr lang="fr-FR" sz="800" i="1" dirty="0">
                  <a:solidFill>
                    <a:srgbClr val="44546A"/>
                  </a:solidFill>
                  <a:effectLst/>
                  <a:latin typeface="Marianne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Storm-1516</a:t>
              </a:r>
              <a:endParaRPr lang="fr-FR" sz="900" i="1" dirty="0">
                <a:solidFill>
                  <a:srgbClr val="44546A"/>
                </a:solidFill>
                <a:effectLst/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2F5E664-C33F-465A-AEFC-C80276D4AAF9}"/>
              </a:ext>
            </a:extLst>
          </p:cNvPr>
          <p:cNvGrpSpPr/>
          <p:nvPr/>
        </p:nvGrpSpPr>
        <p:grpSpPr>
          <a:xfrm>
            <a:off x="6791908" y="82885"/>
            <a:ext cx="2153548" cy="1128146"/>
            <a:chOff x="-694321" y="0"/>
            <a:chExt cx="5720487" cy="2178518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E62677AB-61B6-4FDD-87BF-B0E50E301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04030" cy="1896110"/>
            </a:xfrm>
            <a:prstGeom prst="rect">
              <a:avLst/>
            </a:prstGeom>
            <a:noFill/>
          </p:spPr>
        </p:pic>
        <p:sp>
          <p:nvSpPr>
            <p:cNvPr id="25" name="Zone de texte 34">
              <a:extLst>
                <a:ext uri="{FF2B5EF4-FFF2-40B4-BE49-F238E27FC236}">
                  <a16:creationId xmlns:a16="http://schemas.microsoft.com/office/drawing/2014/main" id="{A39FB55E-D6C4-4D63-8364-83F467C17D7B}"/>
                </a:ext>
              </a:extLst>
            </p:cNvPr>
            <p:cNvSpPr txBox="1"/>
            <p:nvPr/>
          </p:nvSpPr>
          <p:spPr>
            <a:xfrm>
              <a:off x="-694321" y="1940783"/>
              <a:ext cx="5720487" cy="2377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fr-FR" sz="800" i="1" dirty="0">
                  <a:solidFill>
                    <a:srgbClr val="44546A"/>
                  </a:solidFill>
                  <a:latin typeface="Marianne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MOI </a:t>
              </a:r>
              <a:r>
                <a:rPr lang="fr-FR" sz="800" i="1" dirty="0">
                  <a:solidFill>
                    <a:srgbClr val="44546A"/>
                  </a:solidFill>
                  <a:effectLst/>
                  <a:latin typeface="Marianne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Matriochka</a:t>
              </a:r>
              <a:endParaRPr lang="fr-FR" sz="900" i="1" dirty="0">
                <a:solidFill>
                  <a:srgbClr val="44546A"/>
                </a:solidFill>
                <a:effectLst/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F57A166A-14B3-4F1C-870F-305A54540E6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587" y="1390687"/>
            <a:ext cx="1617124" cy="1363020"/>
          </a:xfrm>
          <a:prstGeom prst="rect">
            <a:avLst/>
          </a:prstGeom>
          <a:noFill/>
        </p:spPr>
      </p:pic>
      <p:sp>
        <p:nvSpPr>
          <p:cNvPr id="26" name="Zone de texte 9">
            <a:extLst>
              <a:ext uri="{FF2B5EF4-FFF2-40B4-BE49-F238E27FC236}">
                <a16:creationId xmlns:a16="http://schemas.microsoft.com/office/drawing/2014/main" id="{3F8C5559-D589-4C85-AE3A-3688597A2EB9}"/>
              </a:ext>
            </a:extLst>
          </p:cNvPr>
          <p:cNvSpPr txBox="1"/>
          <p:nvPr/>
        </p:nvSpPr>
        <p:spPr>
          <a:xfrm>
            <a:off x="7539961" y="2784651"/>
            <a:ext cx="1617124" cy="123111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800" i="1" dirty="0">
                <a:solidFill>
                  <a:srgbClr val="44546A"/>
                </a:solidFill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MOI RRN/Doppelgänger</a:t>
            </a:r>
            <a:endParaRPr lang="fr-FR" sz="900" i="1" dirty="0">
              <a:solidFill>
                <a:srgbClr val="44546A"/>
              </a:solidFill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11D289A-3684-47CC-9E78-256C1986375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88" y="2774104"/>
            <a:ext cx="1027388" cy="140359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ECA544A-6DC5-40C1-8F01-0BC047388F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861976" y="3130155"/>
            <a:ext cx="1027388" cy="1468610"/>
          </a:xfrm>
          <a:prstGeom prst="rect">
            <a:avLst/>
          </a:prstGeom>
        </p:spPr>
      </p:pic>
      <p:sp>
        <p:nvSpPr>
          <p:cNvPr id="28" name="Zone de texte 2">
            <a:extLst>
              <a:ext uri="{FF2B5EF4-FFF2-40B4-BE49-F238E27FC236}">
                <a16:creationId xmlns:a16="http://schemas.microsoft.com/office/drawing/2014/main" id="{B623AED6-477A-4EB7-91FA-7D8D2105F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080" y="193540"/>
            <a:ext cx="995839" cy="25946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TLP:RED</a:t>
            </a:r>
            <a:endParaRPr lang="fr-FR" sz="788" dirty="0">
              <a:solidFill>
                <a:srgbClr val="FF0000"/>
              </a:solidFill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8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C52434-C8B0-438B-AE19-14E1280C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8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971CA98-3CE3-4F80-B196-688788E9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18" y="670712"/>
            <a:ext cx="8424863" cy="539991"/>
          </a:xfrm>
        </p:spPr>
        <p:txBody>
          <a:bodyPr/>
          <a:lstStyle/>
          <a:p>
            <a:r>
              <a:rPr lang="fr-FR" dirty="0"/>
              <a:t>Principaux enseignements tirés des élections 2024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8BE7A9-8382-46E0-BE44-4E48B2E3D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4379" y="1279517"/>
            <a:ext cx="8424334" cy="3144415"/>
          </a:xfrm>
        </p:spPr>
        <p:txBody>
          <a:bodyPr/>
          <a:lstStyle/>
          <a:p>
            <a:pPr marL="263525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latin typeface="Marianne" panose="02000000000000000000" pitchFamily="2" charset="0"/>
              </a:rPr>
              <a:t>#1: </a:t>
            </a:r>
            <a:r>
              <a:rPr lang="fr-FR" sz="1600" dirty="0">
                <a:latin typeface="Marianne" panose="02000000000000000000" pitchFamily="2" charset="0"/>
              </a:rPr>
              <a:t>les élections restent une cible privilégiée</a:t>
            </a:r>
          </a:p>
          <a:p>
            <a:pPr marL="263525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latin typeface="Marianne" panose="02000000000000000000" pitchFamily="2" charset="0"/>
              </a:rPr>
              <a:t>#2: </a:t>
            </a:r>
            <a:r>
              <a:rPr lang="fr-FR" sz="1600" dirty="0">
                <a:latin typeface="Marianne" panose="02000000000000000000" pitchFamily="2" charset="0"/>
              </a:rPr>
              <a:t>la difficulté d’évaluer l’impact d’une manœuvre </a:t>
            </a:r>
          </a:p>
          <a:p>
            <a:pPr marL="263525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latin typeface="Marianne" panose="02000000000000000000" pitchFamily="2" charset="0"/>
              </a:rPr>
              <a:t>#3: </a:t>
            </a:r>
            <a:r>
              <a:rPr lang="fr-FR" sz="1600" dirty="0">
                <a:latin typeface="Marianne" panose="02000000000000000000" pitchFamily="2" charset="0"/>
              </a:rPr>
              <a:t>la couverture imparfaite par le cadre de protection des élections</a:t>
            </a:r>
            <a:endParaRPr lang="fr-FR" sz="1600" b="1" dirty="0">
              <a:latin typeface="Marianne" panose="02000000000000000000" pitchFamily="2" charset="0"/>
            </a:endParaRPr>
          </a:p>
          <a:p>
            <a:pPr marL="263525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latin typeface="Marianne" panose="02000000000000000000" pitchFamily="2" charset="0"/>
              </a:rPr>
              <a:t>#4:</a:t>
            </a:r>
            <a:r>
              <a:rPr lang="fr-FR" sz="1600" dirty="0">
                <a:latin typeface="Marianne" panose="02000000000000000000" pitchFamily="2" charset="0"/>
              </a:rPr>
              <a:t> la responsabilité des plateformes en ligne </a:t>
            </a:r>
          </a:p>
          <a:p>
            <a:pPr marL="263525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latin typeface="Marianne" panose="02000000000000000000" pitchFamily="2" charset="0"/>
              </a:rPr>
              <a:t>#5: </a:t>
            </a:r>
            <a:r>
              <a:rPr lang="fr-FR" sz="1600" dirty="0">
                <a:latin typeface="Marianne" panose="02000000000000000000" pitchFamily="2" charset="0"/>
              </a:rPr>
              <a:t>l’émergence d’un nouvel écosystème informationnel en ligne</a:t>
            </a:r>
            <a:endParaRPr lang="fr-FR" sz="1600" b="1" dirty="0">
              <a:latin typeface="Marianne" panose="02000000000000000000" pitchFamily="2" charset="0"/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fr-FR" sz="1600" b="1" dirty="0">
                <a:solidFill>
                  <a:srgbClr val="00A0A8"/>
                </a:solidFill>
                <a:latin typeface="Marianne" panose="02000000000000000000" pitchFamily="2" charset="0"/>
              </a:rPr>
              <a:t>Renforcer la sensibilisation et l’information du grand public + la coopération en faveur de la résilience démocratique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6903BA-8ECB-4FF1-91AD-0C97192FF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79818" y="4064364"/>
            <a:ext cx="695313" cy="9939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EF4D2BA-6B42-4496-BFEB-38C9E9BCA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89187" y="4088742"/>
            <a:ext cx="668974" cy="9451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1FE7095-D64E-4108-8EAD-91DD839AA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327525" y="4061804"/>
            <a:ext cx="666710" cy="94516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5427B7-6BFB-4B6C-B2F7-B1D9A93E6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360052" y="4075153"/>
            <a:ext cx="669395" cy="9451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5CF2838-4BA9-4278-A714-54C3B89344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501365" y="4075153"/>
            <a:ext cx="671322" cy="94516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ECEDA3D-92BC-4858-99E1-9638A9139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432847" y="4085843"/>
            <a:ext cx="665117" cy="94516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8049D3F-D18B-478E-B14A-2FF5B284FB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95287" y="4091642"/>
            <a:ext cx="645966" cy="93936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061FB14-B180-471A-AB30-FEC5AEECB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541661" y="4107378"/>
            <a:ext cx="665117" cy="95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9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7398713" y="4731990"/>
            <a:ext cx="1350000" cy="360000"/>
          </a:xfrm>
        </p:spPr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9</a:t>
            </a:fld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2F5245D-68F5-44BA-BF57-7EFA4690DB0B}"/>
              </a:ext>
            </a:extLst>
          </p:cNvPr>
          <p:cNvGrpSpPr/>
          <p:nvPr/>
        </p:nvGrpSpPr>
        <p:grpSpPr>
          <a:xfrm>
            <a:off x="132443" y="-41500"/>
            <a:ext cx="8879114" cy="5185000"/>
            <a:chOff x="397269" y="394519"/>
            <a:chExt cx="7819851" cy="5185337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DC16CBD-1B68-4B74-9CEE-C316069E2813}"/>
                </a:ext>
              </a:extLst>
            </p:cNvPr>
            <p:cNvSpPr txBox="1"/>
            <p:nvPr/>
          </p:nvSpPr>
          <p:spPr>
            <a:xfrm>
              <a:off x="7240762" y="2620617"/>
              <a:ext cx="976358" cy="46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3A36D"/>
                  </a:solidFill>
                  <a:latin typeface="Marianne" panose="02000000000000000000" pitchFamily="50" charset="0"/>
                  <a:ea typeface="+mj-ea"/>
                  <a:cs typeface="+mj-cs"/>
                </a:rPr>
                <a:t>Réponses réactives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4AAE28B-CB11-4E18-B3E3-C4516B2A1F01}"/>
                </a:ext>
              </a:extLst>
            </p:cNvPr>
            <p:cNvSpPr txBox="1"/>
            <p:nvPr/>
          </p:nvSpPr>
          <p:spPr>
            <a:xfrm>
              <a:off x="397269" y="2600825"/>
              <a:ext cx="976358" cy="46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9099"/>
                  </a:solidFill>
                  <a:latin typeface="Marianne" panose="02000000000000000000" pitchFamily="50" charset="0"/>
                  <a:ea typeface="+mj-ea"/>
                  <a:cs typeface="+mj-cs"/>
                </a:rPr>
                <a:t>Réponse proactives</a:t>
              </a:r>
            </a:p>
          </p:txBody>
        </p:sp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24" name="Graphique 23">
                  <a:extLst>
                    <a:ext uri="{FF2B5EF4-FFF2-40B4-BE49-F238E27FC236}">
                      <a16:creationId xmlns:a16="http://schemas.microsoft.com/office/drawing/2014/main" id="{1972D759-A615-4665-8FC2-BFD19AE4911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085481793"/>
                    </p:ext>
                  </p:extLst>
                </p:nvPr>
              </p:nvGraphicFramePr>
              <p:xfrm>
                <a:off x="1304088" y="394519"/>
                <a:ext cx="6050144" cy="5185337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3"/>
                </a:graphicData>
              </a:graphic>
            </p:graphicFrame>
          </mc:Choice>
          <mc:Fallback xmlns="">
            <p:pic>
              <p:nvPicPr>
                <p:cNvPr id="24" name="Graphique 23">
                  <a:extLst>
                    <a:ext uri="{FF2B5EF4-FFF2-40B4-BE49-F238E27FC236}">
                      <a16:creationId xmlns:a16="http://schemas.microsoft.com/office/drawing/2014/main" id="{1972D759-A615-4665-8FC2-BFD19AE4911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62098" y="-41500"/>
                  <a:ext cx="6869686" cy="5185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DE1FEA28-FDDD-487E-B4AD-78A1050C7B8A}"/>
                </a:ext>
              </a:extLst>
            </p:cNvPr>
            <p:cNvSpPr/>
            <p:nvPr/>
          </p:nvSpPr>
          <p:spPr>
            <a:xfrm>
              <a:off x="3774421" y="2359824"/>
              <a:ext cx="1109477" cy="1272766"/>
            </a:xfrm>
            <a:prstGeom prst="ellipse">
              <a:avLst/>
            </a:prstGeom>
            <a:noFill/>
            <a:ln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Parenthèse ouvrante 25">
              <a:extLst>
                <a:ext uri="{FF2B5EF4-FFF2-40B4-BE49-F238E27FC236}">
                  <a16:creationId xmlns:a16="http://schemas.microsoft.com/office/drawing/2014/main" id="{0327E7C6-816D-406A-AF98-722CD9F1B286}"/>
                </a:ext>
              </a:extLst>
            </p:cNvPr>
            <p:cNvSpPr/>
            <p:nvPr/>
          </p:nvSpPr>
          <p:spPr>
            <a:xfrm>
              <a:off x="1602202" y="801668"/>
              <a:ext cx="1109477" cy="4099560"/>
            </a:xfrm>
            <a:prstGeom prst="leftBracket">
              <a:avLst>
                <a:gd name="adj" fmla="val 84569"/>
              </a:avLst>
            </a:prstGeom>
            <a:ln w="12700">
              <a:solidFill>
                <a:srgbClr val="009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Parenthèse ouvrante 26">
              <a:extLst>
                <a:ext uri="{FF2B5EF4-FFF2-40B4-BE49-F238E27FC236}">
                  <a16:creationId xmlns:a16="http://schemas.microsoft.com/office/drawing/2014/main" id="{F8953B65-8F5B-470C-BEEB-2DA012CDA932}"/>
                </a:ext>
              </a:extLst>
            </p:cNvPr>
            <p:cNvSpPr/>
            <p:nvPr/>
          </p:nvSpPr>
          <p:spPr>
            <a:xfrm rot="10800000">
              <a:off x="5978016" y="801668"/>
              <a:ext cx="1109477" cy="4099560"/>
            </a:xfrm>
            <a:prstGeom prst="leftBracket">
              <a:avLst>
                <a:gd name="adj" fmla="val 84569"/>
              </a:avLst>
            </a:prstGeom>
            <a:ln w="12700">
              <a:solidFill>
                <a:srgbClr val="F3A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D2DCE76-449E-4A8E-BCF9-F58C49D664BC}"/>
                </a:ext>
              </a:extLst>
            </p:cNvPr>
            <p:cNvSpPr txBox="1"/>
            <p:nvPr/>
          </p:nvSpPr>
          <p:spPr>
            <a:xfrm>
              <a:off x="3850805" y="2756339"/>
              <a:ext cx="976358" cy="46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Marianne" panose="02000000000000000000" pitchFamily="50" charset="0"/>
                  <a:ea typeface="+mj-ea"/>
                  <a:cs typeface="+mj-cs"/>
                </a:rPr>
                <a:t>Options de réponse</a:t>
              </a:r>
            </a:p>
          </p:txBody>
        </p:sp>
      </p:grpSp>
      <p:sp>
        <p:nvSpPr>
          <p:cNvPr id="12" name="Zone de texte 2">
            <a:extLst>
              <a:ext uri="{FF2B5EF4-FFF2-40B4-BE49-F238E27FC236}">
                <a16:creationId xmlns:a16="http://schemas.microsoft.com/office/drawing/2014/main" id="{B5E49B7D-1D32-48D5-8554-3EBF17994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360" y="195486"/>
            <a:ext cx="995839" cy="25946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TLP:RED</a:t>
            </a:r>
            <a:endParaRPr lang="fr-FR" sz="788" dirty="0">
              <a:solidFill>
                <a:srgbClr val="FF0000"/>
              </a:solidFill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45515"/>
      </p:ext>
    </p:extLst>
  </p:cSld>
  <p:clrMapOvr>
    <a:masterClrMapping/>
  </p:clrMapOvr>
</p:sld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TEMPLATE_OPERATEURS</Template>
  <TotalTime>11591</TotalTime>
  <Words>634</Words>
  <Application>Microsoft Office PowerPoint</Application>
  <DocSecurity>0</DocSecurity>
  <PresentationFormat>Affichage à l'écran (16:9)</PresentationFormat>
  <Paragraphs>104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Marianne </vt:lpstr>
      <vt:lpstr>Arial</vt:lpstr>
      <vt:lpstr>Calibri</vt:lpstr>
      <vt:lpstr>Marianne</vt:lpstr>
      <vt:lpstr>Times New Roman</vt:lpstr>
      <vt:lpstr>Wingdings</vt:lpstr>
      <vt:lpstr>PREMIER MINISTRE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Principaux enseignements tirés des élections 2024</vt:lpstr>
      <vt:lpstr>Présentation PowerPoint</vt:lpstr>
      <vt:lpstr>Présentation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VIGINUM – OSINT TRAINING   OSINT methodology and tools to investigate digital infrastructure</dc:title>
  <dc:creator>MERER Julian</dc:creator>
  <cp:keywords/>
  <dc:description/>
  <cp:lastModifiedBy>BENOIT Claire</cp:lastModifiedBy>
  <cp:revision>104</cp:revision>
  <dcterms:created xsi:type="dcterms:W3CDTF">2022-02-11T14:48:23Z</dcterms:created>
  <dcterms:modified xsi:type="dcterms:W3CDTF">2025-11-29T21:57:47Z</dcterms:modified>
  <cp:category/>
  <dc:identifier/>
  <cp:contentStatus/>
  <dc:language/>
  <cp:version/>
</cp:coreProperties>
</file>